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8" r:id="rId11"/>
    <p:sldId id="265" r:id="rId12"/>
    <p:sldId id="266" r:id="rId13"/>
    <p:sldId id="267" r:id="rId14"/>
  </p:sldIdLst>
  <p:sldSz cx="21374100" cy="15113000"/>
  <p:notesSz cx="6858000" cy="9144000"/>
  <p:embeddedFontLst>
    <p:embeddedFont>
      <p:font typeface="Calibri" panose="020F0502020204030204" pitchFamily="34" charset="0"/>
      <p:regular r:id="rId16"/>
      <p:bold r:id="rId17"/>
      <p:italic r:id="rId18"/>
      <p:boldItalic r:id="rId19"/>
    </p:embeddedFont>
    <p:embeddedFont>
      <p:font typeface="Playpen Sans" panose="020B0604020202020204" charset="0"/>
      <p:regular r:id="rId20"/>
    </p:embeddedFont>
    <p:embeddedFont>
      <p:font typeface="Playpen Sans Bold" panose="020B0604020202020204" charset="0"/>
      <p:regular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54F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6" d="100"/>
          <a:sy n="46" d="100"/>
        </p:scale>
        <p:origin x="714" y="-4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11.02.2026</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757488" y="512763"/>
            <a:ext cx="362902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Some brains feel things more strongly, notice more things, or get overwhelmed more quickly. That’s not wrong. It just means they need different help.</a:t>
            </a:r>
          </a:p>
          <a:p>
            <a:endParaRPr lang="en-US"/>
          </a:p>
          <a:p>
            <a:r>
              <a:rPr lang="en-US"/>
              <a:t>Not everyone experiences noise, change, waiting, or emotions the same way</a:t>
            </a:r>
          </a:p>
          <a:p>
            <a:endParaRPr lang="en-US"/>
          </a:p>
          <a:p>
            <a:r>
              <a:rPr lang="en-US"/>
              <a:t>Some children need more movement, more quiet, more time, more help</a:t>
            </a:r>
          </a:p>
          <a:p>
            <a:endParaRPr lang="en-US"/>
          </a:p>
          <a:p>
            <a:r>
              <a:rPr lang="en-US"/>
              <a:t>Some brains are like sports cars - very fast and very powerful, but need careful steering.</a:t>
            </a:r>
          </a:p>
          <a:p>
            <a:endParaRPr lang="en-US"/>
          </a:p>
          <a:p>
            <a:r>
              <a:rPr lang="en-US"/>
              <a:t>Some brains are like sponges - they soak up every sound, light, and feeling.</a:t>
            </a:r>
          </a:p>
          <a:p>
            <a:endParaRPr lang="en-US"/>
          </a:p>
          <a:p>
            <a:endParaRPr lang="en-US"/>
          </a:p>
          <a:p>
            <a:r>
              <a:rPr lang="en-US"/>
              <a:t>Some brains find sitting still very hard because their body wants to move.</a:t>
            </a:r>
          </a:p>
          <a:p>
            <a:endParaRPr lang="en-US"/>
          </a:p>
          <a:p>
            <a:r>
              <a:rPr lang="en-US"/>
              <a:t>Some brains feel emotions like a volume knob turned up high.</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content being a synonym for happy  </a:t>
            </a:r>
          </a:p>
          <a:p>
            <a:endParaRPr lang="en-US"/>
          </a:p>
          <a:p>
            <a:r>
              <a:rPr lang="en-US"/>
              <a:t>other words to give the children</a:t>
            </a:r>
          </a:p>
          <a:p>
            <a:r>
              <a:rPr lang="en-US"/>
              <a:t>content</a:t>
            </a:r>
          </a:p>
          <a:p>
            <a:endParaRPr lang="en-US"/>
          </a:p>
          <a:p>
            <a:r>
              <a:rPr lang="en-US"/>
              <a:t>peaceful</a:t>
            </a:r>
          </a:p>
          <a:p>
            <a:endParaRPr lang="en-US"/>
          </a:p>
          <a:p>
            <a:r>
              <a:rPr lang="en-US"/>
              <a:t>satisfied</a:t>
            </a:r>
          </a:p>
          <a:p>
            <a:endParaRPr lang="en-US"/>
          </a:p>
          <a:p>
            <a:r>
              <a:rPr lang="en-US"/>
              <a:t>comfortable</a:t>
            </a:r>
          </a:p>
          <a:p>
            <a:endParaRPr lang="en-US"/>
          </a:p>
          <a:p>
            <a:r>
              <a:rPr lang="en-US"/>
              <a:t>at ease</a:t>
            </a:r>
          </a:p>
          <a:p>
            <a:endParaRPr lang="en-US"/>
          </a:p>
          <a:p>
            <a:r>
              <a:rPr lang="en-US"/>
              <a:t>cheerful</a:t>
            </a:r>
          </a:p>
          <a:p>
            <a:r>
              <a:rPr lang="en-US"/>
              <a:t>safe</a:t>
            </a:r>
          </a:p>
          <a:p>
            <a:endParaRPr lang="en-US"/>
          </a:p>
          <a:p>
            <a:r>
              <a:rPr lang="en-US"/>
              <a:t>proud</a:t>
            </a:r>
          </a:p>
          <a:p>
            <a:endParaRPr lang="en-US"/>
          </a:p>
          <a:p>
            <a:r>
              <a:rPr lang="en-US"/>
              <a:t>grateful</a:t>
            </a:r>
          </a:p>
          <a:p>
            <a:endParaRPr lang="en-US"/>
          </a:p>
          <a:p>
            <a:r>
              <a:rPr lang="en-US"/>
              <a:t>connected</a:t>
            </a:r>
          </a:p>
          <a:p>
            <a:endParaRPr lang="en-US"/>
          </a:p>
          <a:p>
            <a:r>
              <a:rPr lang="en-US"/>
              <a:t>valued</a:t>
            </a:r>
          </a:p>
          <a:p>
            <a:endParaRPr lang="en-US"/>
          </a:p>
          <a:p>
            <a:r>
              <a:rPr lang="en-US"/>
              <a:t>Please create a wordbank of these in KS1/KS2</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757488" y="512763"/>
            <a:ext cx="362902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757488" y="512763"/>
            <a:ext cx="362902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Feeling like we belong is one of the most important ways to keep our minds healthy.</a:t>
            </a:r>
          </a:p>
          <a:p>
            <a:endParaRPr lang="en-US"/>
          </a:p>
          <a:p>
            <a:r>
              <a:rPr lang="en-US"/>
              <a:t>These things still look different for different people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757488" y="512763"/>
            <a:ext cx="362902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Feeling loved and supported keeps our minds healthy.</a:t>
            </a:r>
          </a:p>
          <a:p>
            <a:endParaRPr lang="en-US"/>
          </a:p>
          <a:p>
            <a:endParaRPr lang="en-US"/>
          </a:p>
          <a:p>
            <a:r>
              <a:rPr lang="en-US"/>
              <a:t>Some brains feel emotions like a volume knob turned up high.</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757488" y="512763"/>
            <a:ext cx="362902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Feeling loved and supported keeps our minds healthy.</a:t>
            </a:r>
          </a:p>
          <a:p>
            <a:endParaRPr lang="en-US"/>
          </a:p>
          <a:p>
            <a:r>
              <a:rPr lang="en-US"/>
              <a:t>Not everyone is able to do that, talking can be replaced with communicating. Children, for the most part, in our school can talk about them. They might communicate it in different ways.</a:t>
            </a:r>
          </a:p>
          <a:p>
            <a:r>
              <a:rPr lang="en-US"/>
              <a:t>e.g. </a:t>
            </a:r>
          </a:p>
          <a:p>
            <a:r>
              <a:rPr lang="en-US"/>
              <a:t>Pointing to a picture of ‘sad’ or ‘angry’</a:t>
            </a:r>
          </a:p>
          <a:p>
            <a:endParaRPr lang="en-US"/>
          </a:p>
          <a:p>
            <a:r>
              <a:rPr lang="en-US"/>
              <a:t>Drawing a scribble for frustration</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757488" y="512763"/>
            <a:ext cx="362902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Feeling loved and supported keeps our minds healthy.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757488" y="512763"/>
            <a:ext cx="362902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Feeling loved and supported keeps our minds healthy.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757488" y="512763"/>
            <a:ext cx="362902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Feeling loved and supported keeps our minds healthy.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757488" y="512763"/>
            <a:ext cx="362902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Feeling loved and supported keeps our minds healthy.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31715032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757488" y="512763"/>
            <a:ext cx="362902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Feeling loved and supported keeps our minds healthy.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757488" y="512763"/>
            <a:ext cx="362902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Safety reduces worry</a:t>
            </a:r>
          </a:p>
          <a:p>
            <a:endParaRPr lang="en-US"/>
          </a:p>
          <a:p>
            <a:r>
              <a:rPr lang="en-US"/>
              <a:t>Calm helps thinking and learning</a:t>
            </a:r>
          </a:p>
          <a:p>
            <a:endParaRPr lang="en-US"/>
          </a:p>
          <a:p>
            <a:r>
              <a:rPr lang="en-US"/>
              <a:t>Everyone needs a place where they feel secure</a:t>
            </a:r>
          </a:p>
          <a:p>
            <a:endParaRPr lang="en-US"/>
          </a:p>
          <a:p>
            <a:r>
              <a:rPr lang="en-US"/>
              <a:t>“Having a safe place helps our mind feel peaceful.”</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757488" y="512763"/>
            <a:ext cx="362902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Safety reduces worry</a:t>
            </a:r>
          </a:p>
          <a:p>
            <a:endParaRPr lang="en-US"/>
          </a:p>
          <a:p>
            <a:r>
              <a:rPr lang="en-US"/>
              <a:t>Calm helps thinking and learning</a:t>
            </a:r>
          </a:p>
          <a:p>
            <a:endParaRPr lang="en-US"/>
          </a:p>
          <a:p>
            <a:r>
              <a:rPr lang="en-US"/>
              <a:t>Everyone needs a place where they feel secure</a:t>
            </a:r>
          </a:p>
          <a:p>
            <a:endParaRPr lang="en-US"/>
          </a:p>
          <a:p>
            <a:r>
              <a:rPr lang="en-US"/>
              <a:t>“Having a safe place helps our mind feel peaceful.”</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2/11/2026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sv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16.sv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jpeg"/><Relationship Id="rId7"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2.png"/><Relationship Id="rId9"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23.sv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7.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21384000" cy="15120000"/>
          </a:xfrm>
          <a:custGeom>
            <a:avLst/>
            <a:gdLst/>
            <a:ahLst/>
            <a:cxnLst/>
            <a:rect l="l" t="t" r="r" b="b"/>
            <a:pathLst>
              <a:path w="21384000" h="15120000">
                <a:moveTo>
                  <a:pt x="0" y="0"/>
                </a:moveTo>
                <a:lnTo>
                  <a:pt x="21384000" y="0"/>
                </a:lnTo>
                <a:lnTo>
                  <a:pt x="21384000" y="15120000"/>
                </a:lnTo>
                <a:lnTo>
                  <a:pt x="0" y="15120000"/>
                </a:lnTo>
                <a:lnTo>
                  <a:pt x="0" y="0"/>
                </a:lnTo>
                <a:close/>
              </a:path>
            </a:pathLst>
          </a:custGeom>
          <a:blipFill>
            <a:blip r:embed="rId3"/>
            <a:stretch>
              <a:fillRect t="-38392" b="-38392"/>
            </a:stretch>
          </a:blipFill>
        </p:spPr>
      </p:sp>
      <p:sp>
        <p:nvSpPr>
          <p:cNvPr id="3" name="Freeform 3"/>
          <p:cNvSpPr/>
          <p:nvPr/>
        </p:nvSpPr>
        <p:spPr>
          <a:xfrm>
            <a:off x="-1206793" y="-711538"/>
            <a:ext cx="5437587" cy="5256334"/>
          </a:xfrm>
          <a:custGeom>
            <a:avLst/>
            <a:gdLst/>
            <a:ahLst/>
            <a:cxnLst/>
            <a:rect l="l" t="t" r="r" b="b"/>
            <a:pathLst>
              <a:path w="5437587" h="5256334">
                <a:moveTo>
                  <a:pt x="0" y="0"/>
                </a:moveTo>
                <a:lnTo>
                  <a:pt x="5437586" y="0"/>
                </a:lnTo>
                <a:lnTo>
                  <a:pt x="5437586" y="5256334"/>
                </a:lnTo>
                <a:lnTo>
                  <a:pt x="0" y="5256334"/>
                </a:lnTo>
                <a:lnTo>
                  <a:pt x="0" y="0"/>
                </a:lnTo>
                <a:close/>
              </a:path>
            </a:pathLst>
          </a:custGeom>
          <a:blipFill>
            <a:blip r:embed="rId4"/>
            <a:stretch>
              <a:fillRect/>
            </a:stretch>
          </a:blipFill>
        </p:spPr>
      </p:sp>
      <p:sp>
        <p:nvSpPr>
          <p:cNvPr id="4" name="Freeform 4"/>
          <p:cNvSpPr/>
          <p:nvPr/>
        </p:nvSpPr>
        <p:spPr>
          <a:xfrm rot="-3035573" flipH="1" flipV="1">
            <a:off x="17397798" y="11733970"/>
            <a:ext cx="5437587" cy="5256334"/>
          </a:xfrm>
          <a:custGeom>
            <a:avLst/>
            <a:gdLst/>
            <a:ahLst/>
            <a:cxnLst/>
            <a:rect l="l" t="t" r="r" b="b"/>
            <a:pathLst>
              <a:path w="5437587" h="5256334">
                <a:moveTo>
                  <a:pt x="5437586" y="5256333"/>
                </a:moveTo>
                <a:lnTo>
                  <a:pt x="0" y="5256333"/>
                </a:lnTo>
                <a:lnTo>
                  <a:pt x="0" y="0"/>
                </a:lnTo>
                <a:lnTo>
                  <a:pt x="5437586" y="0"/>
                </a:lnTo>
                <a:lnTo>
                  <a:pt x="5437586" y="5256333"/>
                </a:lnTo>
                <a:close/>
              </a:path>
            </a:pathLst>
          </a:custGeom>
          <a:blipFill>
            <a:blip r:embed="rId4"/>
            <a:stretch>
              <a:fillRect/>
            </a:stretch>
          </a:blipFill>
        </p:spPr>
      </p:sp>
      <p:sp>
        <p:nvSpPr>
          <p:cNvPr id="5" name="Freeform 5"/>
          <p:cNvSpPr/>
          <p:nvPr/>
        </p:nvSpPr>
        <p:spPr>
          <a:xfrm>
            <a:off x="-319095" y="9450136"/>
            <a:ext cx="7077447" cy="6048000"/>
          </a:xfrm>
          <a:custGeom>
            <a:avLst/>
            <a:gdLst/>
            <a:ahLst/>
            <a:cxnLst/>
            <a:rect l="l" t="t" r="r" b="b"/>
            <a:pathLst>
              <a:path w="7077447" h="6048000">
                <a:moveTo>
                  <a:pt x="0" y="0"/>
                </a:moveTo>
                <a:lnTo>
                  <a:pt x="7077446" y="0"/>
                </a:lnTo>
                <a:lnTo>
                  <a:pt x="7077446" y="6048000"/>
                </a:lnTo>
                <a:lnTo>
                  <a:pt x="0" y="6048000"/>
                </a:lnTo>
                <a:lnTo>
                  <a:pt x="0" y="0"/>
                </a:lnTo>
                <a:close/>
              </a:path>
            </a:pathLst>
          </a:custGeom>
          <a:blipFill>
            <a:blip r:embed="rId5">
              <a:alphaModFix amt="50000"/>
              <a:extLst>
                <a:ext uri="{96DAC541-7B7A-43D3-8B79-37D633B846F1}">
                  <asvg:svgBlip xmlns:asvg="http://schemas.microsoft.com/office/drawing/2016/SVG/main" r:embed="rId6"/>
                </a:ext>
              </a:extLst>
            </a:blip>
            <a:stretch>
              <a:fillRect/>
            </a:stretch>
          </a:blipFill>
        </p:spPr>
      </p:sp>
      <p:sp>
        <p:nvSpPr>
          <p:cNvPr id="6" name="Freeform 6"/>
          <p:cNvSpPr/>
          <p:nvPr/>
        </p:nvSpPr>
        <p:spPr>
          <a:xfrm>
            <a:off x="15352686" y="5125121"/>
            <a:ext cx="9527810" cy="10935794"/>
          </a:xfrm>
          <a:custGeom>
            <a:avLst/>
            <a:gdLst/>
            <a:ahLst/>
            <a:cxnLst/>
            <a:rect l="l" t="t" r="r" b="b"/>
            <a:pathLst>
              <a:path w="9527810" h="10935794">
                <a:moveTo>
                  <a:pt x="0" y="0"/>
                </a:moveTo>
                <a:lnTo>
                  <a:pt x="9527810" y="0"/>
                </a:lnTo>
                <a:lnTo>
                  <a:pt x="9527810" y="10935794"/>
                </a:lnTo>
                <a:lnTo>
                  <a:pt x="0" y="10935794"/>
                </a:lnTo>
                <a:lnTo>
                  <a:pt x="0" y="0"/>
                </a:lnTo>
                <a:close/>
              </a:path>
            </a:pathLst>
          </a:custGeom>
          <a:blipFill>
            <a:blip r:embed="rId7">
              <a:alphaModFix amt="50000"/>
            </a:blip>
            <a:stretch>
              <a:fillRect/>
            </a:stretch>
          </a:blipFill>
        </p:spPr>
      </p:sp>
      <p:sp>
        <p:nvSpPr>
          <p:cNvPr id="7" name="Freeform 7"/>
          <p:cNvSpPr/>
          <p:nvPr/>
        </p:nvSpPr>
        <p:spPr>
          <a:xfrm>
            <a:off x="18003786" y="-264717"/>
            <a:ext cx="3959258" cy="3553434"/>
          </a:xfrm>
          <a:custGeom>
            <a:avLst/>
            <a:gdLst/>
            <a:ahLst/>
            <a:cxnLst/>
            <a:rect l="l" t="t" r="r" b="b"/>
            <a:pathLst>
              <a:path w="3959258" h="3553434">
                <a:moveTo>
                  <a:pt x="0" y="0"/>
                </a:moveTo>
                <a:lnTo>
                  <a:pt x="3959258" y="0"/>
                </a:lnTo>
                <a:lnTo>
                  <a:pt x="3959258" y="3553434"/>
                </a:lnTo>
                <a:lnTo>
                  <a:pt x="0" y="3553434"/>
                </a:lnTo>
                <a:lnTo>
                  <a:pt x="0" y="0"/>
                </a:lnTo>
                <a:close/>
              </a:path>
            </a:pathLst>
          </a:custGeom>
          <a:blipFill>
            <a:blip r:embed="rId8">
              <a:alphaModFix amt="50000"/>
            </a:blip>
            <a:stretch>
              <a:fillRect/>
            </a:stretch>
          </a:blipFill>
        </p:spPr>
      </p:sp>
      <p:sp>
        <p:nvSpPr>
          <p:cNvPr id="8" name="Freeform 8"/>
          <p:cNvSpPr/>
          <p:nvPr/>
        </p:nvSpPr>
        <p:spPr>
          <a:xfrm>
            <a:off x="1534821" y="4525030"/>
            <a:ext cx="4007805" cy="4925105"/>
          </a:xfrm>
          <a:custGeom>
            <a:avLst/>
            <a:gdLst/>
            <a:ahLst/>
            <a:cxnLst/>
            <a:rect l="l" t="t" r="r" b="b"/>
            <a:pathLst>
              <a:path w="4007805" h="4925105">
                <a:moveTo>
                  <a:pt x="0" y="0"/>
                </a:moveTo>
                <a:lnTo>
                  <a:pt x="4007805" y="0"/>
                </a:lnTo>
                <a:lnTo>
                  <a:pt x="4007805" y="4925106"/>
                </a:lnTo>
                <a:lnTo>
                  <a:pt x="0" y="4925106"/>
                </a:lnTo>
                <a:lnTo>
                  <a:pt x="0" y="0"/>
                </a:lnTo>
                <a:close/>
              </a:path>
            </a:pathLst>
          </a:custGeom>
          <a:blipFill>
            <a:blip r:embed="rId9">
              <a:alphaModFix amt="50000"/>
              <a:extLst>
                <a:ext uri="{96DAC541-7B7A-43D3-8B79-37D633B846F1}">
                  <asvg:svgBlip xmlns:asvg="http://schemas.microsoft.com/office/drawing/2016/SVG/main" r:embed="rId10"/>
                </a:ext>
              </a:extLst>
            </a:blip>
            <a:stretch>
              <a:fillRect/>
            </a:stretch>
          </a:blipFill>
        </p:spPr>
      </p:sp>
      <p:sp>
        <p:nvSpPr>
          <p:cNvPr id="9" name="Freeform 9"/>
          <p:cNvSpPr/>
          <p:nvPr/>
        </p:nvSpPr>
        <p:spPr>
          <a:xfrm>
            <a:off x="11869749" y="654298"/>
            <a:ext cx="4219899" cy="4284161"/>
          </a:xfrm>
          <a:custGeom>
            <a:avLst/>
            <a:gdLst/>
            <a:ahLst/>
            <a:cxnLst/>
            <a:rect l="l" t="t" r="r" b="b"/>
            <a:pathLst>
              <a:path w="4219899" h="4284161">
                <a:moveTo>
                  <a:pt x="0" y="0"/>
                </a:moveTo>
                <a:lnTo>
                  <a:pt x="4219899" y="0"/>
                </a:lnTo>
                <a:lnTo>
                  <a:pt x="4219899" y="4284162"/>
                </a:lnTo>
                <a:lnTo>
                  <a:pt x="0" y="4284162"/>
                </a:lnTo>
                <a:lnTo>
                  <a:pt x="0" y="0"/>
                </a:lnTo>
                <a:close/>
              </a:path>
            </a:pathLst>
          </a:custGeom>
          <a:blipFill>
            <a:blip r:embed="rId11">
              <a:alphaModFix amt="50000"/>
            </a:blip>
            <a:stretch>
              <a:fillRect/>
            </a:stretch>
          </a:blipFill>
        </p:spPr>
      </p:sp>
      <p:sp>
        <p:nvSpPr>
          <p:cNvPr id="10" name="Freeform 10"/>
          <p:cNvSpPr/>
          <p:nvPr/>
        </p:nvSpPr>
        <p:spPr>
          <a:xfrm>
            <a:off x="5808020" y="840960"/>
            <a:ext cx="3918234" cy="4097500"/>
          </a:xfrm>
          <a:custGeom>
            <a:avLst/>
            <a:gdLst/>
            <a:ahLst/>
            <a:cxnLst/>
            <a:rect l="l" t="t" r="r" b="b"/>
            <a:pathLst>
              <a:path w="3918234" h="4097500">
                <a:moveTo>
                  <a:pt x="0" y="0"/>
                </a:moveTo>
                <a:lnTo>
                  <a:pt x="3918234" y="0"/>
                </a:lnTo>
                <a:lnTo>
                  <a:pt x="3918234" y="4097500"/>
                </a:lnTo>
                <a:lnTo>
                  <a:pt x="0" y="4097500"/>
                </a:lnTo>
                <a:lnTo>
                  <a:pt x="0" y="0"/>
                </a:lnTo>
                <a:close/>
              </a:path>
            </a:pathLst>
          </a:custGeom>
          <a:blipFill>
            <a:blip r:embed="rId12"/>
            <a:stretch>
              <a:fillRect/>
            </a:stretch>
          </a:blipFill>
        </p:spPr>
      </p:sp>
      <p:sp>
        <p:nvSpPr>
          <p:cNvPr id="11" name="Freeform 11"/>
          <p:cNvSpPr/>
          <p:nvPr/>
        </p:nvSpPr>
        <p:spPr>
          <a:xfrm flipH="1">
            <a:off x="2289405" y="1512000"/>
            <a:ext cx="2498637" cy="2637084"/>
          </a:xfrm>
          <a:custGeom>
            <a:avLst/>
            <a:gdLst/>
            <a:ahLst/>
            <a:cxnLst/>
            <a:rect l="l" t="t" r="r" b="b"/>
            <a:pathLst>
              <a:path w="2498637" h="2637084">
                <a:moveTo>
                  <a:pt x="2498637" y="0"/>
                </a:moveTo>
                <a:lnTo>
                  <a:pt x="0" y="0"/>
                </a:lnTo>
                <a:lnTo>
                  <a:pt x="0" y="2637084"/>
                </a:lnTo>
                <a:lnTo>
                  <a:pt x="2498637" y="2637084"/>
                </a:lnTo>
                <a:lnTo>
                  <a:pt x="2498637" y="0"/>
                </a:lnTo>
                <a:close/>
              </a:path>
            </a:pathLst>
          </a:custGeom>
          <a:blipFill>
            <a:blip r:embed="rId13"/>
            <a:stretch>
              <a:fillRect/>
            </a:stretch>
          </a:blipFill>
        </p:spPr>
      </p:sp>
      <p:sp>
        <p:nvSpPr>
          <p:cNvPr id="12" name="Freeform 12"/>
          <p:cNvSpPr/>
          <p:nvPr/>
        </p:nvSpPr>
        <p:spPr>
          <a:xfrm>
            <a:off x="7077447" y="9961545"/>
            <a:ext cx="4522662" cy="5025180"/>
          </a:xfrm>
          <a:custGeom>
            <a:avLst/>
            <a:gdLst/>
            <a:ahLst/>
            <a:cxnLst/>
            <a:rect l="l" t="t" r="r" b="b"/>
            <a:pathLst>
              <a:path w="4522662" h="5025180">
                <a:moveTo>
                  <a:pt x="0" y="0"/>
                </a:moveTo>
                <a:lnTo>
                  <a:pt x="4522662" y="0"/>
                </a:lnTo>
                <a:lnTo>
                  <a:pt x="4522662" y="5025181"/>
                </a:lnTo>
                <a:lnTo>
                  <a:pt x="0" y="5025181"/>
                </a:lnTo>
                <a:lnTo>
                  <a:pt x="0" y="0"/>
                </a:lnTo>
                <a:close/>
              </a:path>
            </a:pathLst>
          </a:custGeom>
          <a:blipFill>
            <a:blip r:embed="rId14">
              <a:alphaModFix amt="50000"/>
            </a:blip>
            <a:stretch>
              <a:fillRect/>
            </a:stretch>
          </a:blipFill>
        </p:spPr>
      </p:sp>
      <p:sp>
        <p:nvSpPr>
          <p:cNvPr id="13" name="TextBox 13"/>
          <p:cNvSpPr txBox="1"/>
          <p:nvPr/>
        </p:nvSpPr>
        <p:spPr>
          <a:xfrm rot="-788794">
            <a:off x="5124309" y="6266800"/>
            <a:ext cx="12853662" cy="1708151"/>
          </a:xfrm>
          <a:prstGeom prst="rect">
            <a:avLst/>
          </a:prstGeom>
        </p:spPr>
        <p:txBody>
          <a:bodyPr wrap="square" lIns="0" tIns="0" rIns="0" bIns="0" rtlCol="0" anchor="t">
            <a:spAutoFit/>
          </a:bodyPr>
          <a:lstStyle/>
          <a:p>
            <a:pPr algn="ctr">
              <a:lnSpc>
                <a:spcPts val="13999"/>
              </a:lnSpc>
              <a:spcBef>
                <a:spcPct val="0"/>
              </a:spcBef>
            </a:pPr>
            <a:r>
              <a:rPr lang="en-US" sz="9999" dirty="0">
                <a:solidFill>
                  <a:srgbClr val="374931"/>
                </a:solidFill>
                <a:latin typeface="Playpen Sans"/>
                <a:ea typeface="Playpen Sans"/>
                <a:cs typeface="Playpen Sans"/>
                <a:sym typeface="Playpen Sans"/>
              </a:rPr>
              <a:t>My Mind Matters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21384000" cy="15120000"/>
          </a:xfrm>
          <a:custGeom>
            <a:avLst/>
            <a:gdLst/>
            <a:ahLst/>
            <a:cxnLst/>
            <a:rect l="l" t="t" r="r" b="b"/>
            <a:pathLst>
              <a:path w="21384000" h="15120000">
                <a:moveTo>
                  <a:pt x="0" y="0"/>
                </a:moveTo>
                <a:lnTo>
                  <a:pt x="21384000" y="0"/>
                </a:lnTo>
                <a:lnTo>
                  <a:pt x="21384000" y="15120000"/>
                </a:lnTo>
                <a:lnTo>
                  <a:pt x="0" y="15120000"/>
                </a:lnTo>
                <a:lnTo>
                  <a:pt x="0" y="0"/>
                </a:lnTo>
                <a:close/>
              </a:path>
            </a:pathLst>
          </a:custGeom>
          <a:blipFill>
            <a:blip r:embed="rId3"/>
            <a:stretch>
              <a:fillRect t="-38392" b="-38392"/>
            </a:stretch>
          </a:blipFill>
        </p:spPr>
      </p:sp>
      <p:sp>
        <p:nvSpPr>
          <p:cNvPr id="3" name="Freeform 3"/>
          <p:cNvSpPr/>
          <p:nvPr/>
        </p:nvSpPr>
        <p:spPr>
          <a:xfrm>
            <a:off x="-1206793" y="-711538"/>
            <a:ext cx="5437587" cy="5256334"/>
          </a:xfrm>
          <a:custGeom>
            <a:avLst/>
            <a:gdLst/>
            <a:ahLst/>
            <a:cxnLst/>
            <a:rect l="l" t="t" r="r" b="b"/>
            <a:pathLst>
              <a:path w="5437587" h="5256334">
                <a:moveTo>
                  <a:pt x="0" y="0"/>
                </a:moveTo>
                <a:lnTo>
                  <a:pt x="5437586" y="0"/>
                </a:lnTo>
                <a:lnTo>
                  <a:pt x="5437586" y="5256334"/>
                </a:lnTo>
                <a:lnTo>
                  <a:pt x="0" y="5256334"/>
                </a:lnTo>
                <a:lnTo>
                  <a:pt x="0" y="0"/>
                </a:lnTo>
                <a:close/>
              </a:path>
            </a:pathLst>
          </a:custGeom>
          <a:blipFill>
            <a:blip r:embed="rId4"/>
            <a:stretch>
              <a:fillRect/>
            </a:stretch>
          </a:blipFill>
        </p:spPr>
      </p:sp>
      <p:sp>
        <p:nvSpPr>
          <p:cNvPr id="4" name="Freeform 4"/>
          <p:cNvSpPr/>
          <p:nvPr/>
        </p:nvSpPr>
        <p:spPr>
          <a:xfrm rot="-3035573" flipH="1" flipV="1">
            <a:off x="17397798" y="11733970"/>
            <a:ext cx="5437587" cy="5256334"/>
          </a:xfrm>
          <a:custGeom>
            <a:avLst/>
            <a:gdLst/>
            <a:ahLst/>
            <a:cxnLst/>
            <a:rect l="l" t="t" r="r" b="b"/>
            <a:pathLst>
              <a:path w="5437587" h="5256334">
                <a:moveTo>
                  <a:pt x="5437586" y="5256333"/>
                </a:moveTo>
                <a:lnTo>
                  <a:pt x="0" y="5256333"/>
                </a:lnTo>
                <a:lnTo>
                  <a:pt x="0" y="0"/>
                </a:lnTo>
                <a:lnTo>
                  <a:pt x="5437586" y="0"/>
                </a:lnTo>
                <a:lnTo>
                  <a:pt x="5437586" y="5256333"/>
                </a:lnTo>
                <a:close/>
              </a:path>
            </a:pathLst>
          </a:custGeom>
          <a:blipFill>
            <a:blip r:embed="rId4"/>
            <a:stretch>
              <a:fillRect/>
            </a:stretch>
          </a:blipFill>
        </p:spPr>
      </p:sp>
      <p:sp>
        <p:nvSpPr>
          <p:cNvPr id="5" name="TextBox 5"/>
          <p:cNvSpPr txBox="1"/>
          <p:nvPr/>
        </p:nvSpPr>
        <p:spPr>
          <a:xfrm>
            <a:off x="0" y="2674497"/>
            <a:ext cx="21384000" cy="11493500"/>
          </a:xfrm>
          <a:prstGeom prst="rect">
            <a:avLst/>
          </a:prstGeom>
        </p:spPr>
        <p:txBody>
          <a:bodyPr lIns="0" tIns="0" rIns="0" bIns="0" rtlCol="0" anchor="t">
            <a:spAutoFit/>
          </a:bodyPr>
          <a:lstStyle/>
          <a:p>
            <a:pPr algn="ctr">
              <a:lnSpc>
                <a:spcPts val="7000"/>
              </a:lnSpc>
              <a:spcBef>
                <a:spcPct val="0"/>
              </a:spcBef>
            </a:pPr>
            <a:r>
              <a:rPr lang="en-US" sz="5000" b="1" dirty="0">
                <a:solidFill>
                  <a:srgbClr val="6B7B5E"/>
                </a:solidFill>
                <a:latin typeface="Playpen Sans Bold"/>
                <a:ea typeface="Playpen Sans Bold"/>
                <a:cs typeface="Playpen Sans Bold"/>
                <a:sym typeface="Playpen Sans Bold"/>
              </a:rPr>
              <a:t>“Mental health is about how our mind feels.”</a:t>
            </a:r>
          </a:p>
          <a:p>
            <a:pPr algn="ctr">
              <a:lnSpc>
                <a:spcPts val="7000"/>
              </a:lnSpc>
              <a:spcBef>
                <a:spcPct val="0"/>
              </a:spcBef>
            </a:pPr>
            <a:endParaRPr lang="en-US" sz="5000" b="1" dirty="0">
              <a:solidFill>
                <a:srgbClr val="6B7B5E"/>
              </a:solidFill>
              <a:latin typeface="Playpen Sans Bold"/>
              <a:ea typeface="Playpen Sans Bold"/>
              <a:cs typeface="Playpen Sans Bold"/>
              <a:sym typeface="Playpen Sans Bold"/>
            </a:endParaRPr>
          </a:p>
          <a:p>
            <a:pPr algn="ctr">
              <a:lnSpc>
                <a:spcPts val="7000"/>
              </a:lnSpc>
              <a:spcBef>
                <a:spcPct val="0"/>
              </a:spcBef>
            </a:pPr>
            <a:r>
              <a:rPr lang="en-US" sz="5000" dirty="0">
                <a:solidFill>
                  <a:srgbClr val="6B7B5E"/>
                </a:solidFill>
                <a:latin typeface="Playpen Sans"/>
                <a:ea typeface="Playpen Sans"/>
                <a:cs typeface="Playpen Sans"/>
                <a:sym typeface="Playpen Sans"/>
              </a:rPr>
              <a:t> Just like we look after our teeth, our eyes, our skin and our organs, we need to look after our mind.</a:t>
            </a:r>
          </a:p>
          <a:p>
            <a:pPr algn="ctr">
              <a:lnSpc>
                <a:spcPts val="7000"/>
              </a:lnSpc>
              <a:spcBef>
                <a:spcPct val="0"/>
              </a:spcBef>
            </a:pPr>
            <a:endParaRPr lang="en-US" sz="5000" dirty="0">
              <a:solidFill>
                <a:srgbClr val="6B7B5E"/>
              </a:solidFill>
              <a:latin typeface="Playpen Sans"/>
              <a:ea typeface="Playpen Sans"/>
              <a:cs typeface="Playpen Sans"/>
              <a:sym typeface="Playpen Sans"/>
            </a:endParaRPr>
          </a:p>
          <a:p>
            <a:pPr algn="ctr">
              <a:lnSpc>
                <a:spcPts val="7000"/>
              </a:lnSpc>
              <a:spcBef>
                <a:spcPct val="0"/>
              </a:spcBef>
            </a:pPr>
            <a:r>
              <a:rPr lang="en-US" sz="5000" dirty="0">
                <a:solidFill>
                  <a:srgbClr val="6B7B5E"/>
                </a:solidFill>
                <a:latin typeface="Playpen Sans"/>
                <a:ea typeface="Playpen Sans"/>
                <a:cs typeface="Playpen Sans"/>
                <a:sym typeface="Playpen Sans"/>
              </a:rPr>
              <a:t>Our mind and body work together to help us:</a:t>
            </a:r>
          </a:p>
          <a:p>
            <a:pPr algn="ctr">
              <a:lnSpc>
                <a:spcPts val="7000"/>
              </a:lnSpc>
              <a:spcBef>
                <a:spcPct val="0"/>
              </a:spcBef>
            </a:pPr>
            <a:endParaRPr lang="en-US" sz="5000" dirty="0">
              <a:solidFill>
                <a:srgbClr val="6B7B5E"/>
              </a:solidFill>
              <a:latin typeface="Playpen Sans"/>
              <a:ea typeface="Playpen Sans"/>
              <a:cs typeface="Playpen Sans"/>
              <a:sym typeface="Playpen Sans"/>
            </a:endParaRPr>
          </a:p>
          <a:p>
            <a:pPr algn="ctr">
              <a:lnSpc>
                <a:spcPts val="7000"/>
              </a:lnSpc>
            </a:pPr>
            <a:r>
              <a:rPr lang="en-US" sz="5000" dirty="0">
                <a:solidFill>
                  <a:srgbClr val="6B7B5E"/>
                </a:solidFill>
                <a:latin typeface="Playpen Sans"/>
                <a:ea typeface="Playpen Sans"/>
                <a:cs typeface="Playpen Sans"/>
                <a:sym typeface="Playpen Sans"/>
              </a:rPr>
              <a:t>· Feel safe</a:t>
            </a:r>
          </a:p>
          <a:p>
            <a:pPr algn="ctr">
              <a:lnSpc>
                <a:spcPts val="7000"/>
              </a:lnSpc>
            </a:pPr>
            <a:r>
              <a:rPr lang="en-US" sz="5000" dirty="0">
                <a:solidFill>
                  <a:srgbClr val="6B7B5E"/>
                </a:solidFill>
                <a:latin typeface="Playpen Sans"/>
                <a:ea typeface="Playpen Sans"/>
                <a:cs typeface="Playpen Sans"/>
                <a:sym typeface="Playpen Sans"/>
              </a:rPr>
              <a:t>· Feel calm</a:t>
            </a:r>
          </a:p>
          <a:p>
            <a:pPr algn="ctr">
              <a:lnSpc>
                <a:spcPts val="7000"/>
              </a:lnSpc>
            </a:pPr>
            <a:r>
              <a:rPr lang="en-US" sz="5000" dirty="0">
                <a:solidFill>
                  <a:srgbClr val="6B7B5E"/>
                </a:solidFill>
                <a:latin typeface="Playpen Sans"/>
                <a:ea typeface="Playpen Sans"/>
                <a:cs typeface="Playpen Sans"/>
                <a:sym typeface="Playpen Sans"/>
              </a:rPr>
              <a:t>· Feel content</a:t>
            </a:r>
          </a:p>
          <a:p>
            <a:pPr algn="ctr">
              <a:lnSpc>
                <a:spcPts val="7000"/>
              </a:lnSpc>
            </a:pPr>
            <a:r>
              <a:rPr lang="en-US" sz="5000" dirty="0">
                <a:solidFill>
                  <a:srgbClr val="6B7B5E"/>
                </a:solidFill>
                <a:latin typeface="Playpen Sans"/>
                <a:ea typeface="Playpen Sans"/>
                <a:cs typeface="Playpen Sans"/>
                <a:sym typeface="Playpen Sans"/>
              </a:rPr>
              <a:t>· Deal with worries</a:t>
            </a:r>
          </a:p>
          <a:p>
            <a:pPr algn="ctr">
              <a:lnSpc>
                <a:spcPts val="7000"/>
              </a:lnSpc>
            </a:pPr>
            <a:r>
              <a:rPr lang="en-US" sz="5000" dirty="0">
                <a:solidFill>
                  <a:srgbClr val="6B7B5E"/>
                </a:solidFill>
                <a:latin typeface="Playpen Sans"/>
                <a:ea typeface="Playpen Sans"/>
                <a:cs typeface="Playpen Sans"/>
                <a:sym typeface="Playpen Sans"/>
              </a:rPr>
              <a:t>· Deal with problems</a:t>
            </a:r>
          </a:p>
          <a:p>
            <a:pPr algn="ctr">
              <a:lnSpc>
                <a:spcPts val="7000"/>
              </a:lnSpc>
            </a:pPr>
            <a:endParaRPr lang="en-US" sz="5000" dirty="0">
              <a:solidFill>
                <a:srgbClr val="6B7B5E"/>
              </a:solidFill>
              <a:latin typeface="Playpen Sans"/>
              <a:ea typeface="Playpen Sans"/>
              <a:cs typeface="Playpen Sans"/>
              <a:sym typeface="Playpen Sans"/>
            </a:endParaRPr>
          </a:p>
        </p:txBody>
      </p:sp>
      <p:sp>
        <p:nvSpPr>
          <p:cNvPr id="6" name="Freeform 6"/>
          <p:cNvSpPr/>
          <p:nvPr/>
        </p:nvSpPr>
        <p:spPr>
          <a:xfrm flipH="1">
            <a:off x="493217" y="11992129"/>
            <a:ext cx="2498637" cy="2637084"/>
          </a:xfrm>
          <a:custGeom>
            <a:avLst/>
            <a:gdLst/>
            <a:ahLst/>
            <a:cxnLst/>
            <a:rect l="l" t="t" r="r" b="b"/>
            <a:pathLst>
              <a:path w="2498637" h="2637084">
                <a:moveTo>
                  <a:pt x="2498638" y="0"/>
                </a:moveTo>
                <a:lnTo>
                  <a:pt x="0" y="0"/>
                </a:lnTo>
                <a:lnTo>
                  <a:pt x="0" y="2637084"/>
                </a:lnTo>
                <a:lnTo>
                  <a:pt x="2498638" y="2637084"/>
                </a:lnTo>
                <a:lnTo>
                  <a:pt x="2498638" y="0"/>
                </a:lnTo>
                <a:close/>
              </a:path>
            </a:pathLst>
          </a:custGeom>
          <a:blipFill>
            <a:blip r:embed="rId5"/>
            <a:stretch>
              <a:fillRect/>
            </a:stretch>
          </a:blipFill>
        </p:spPr>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21384000" cy="15120000"/>
          </a:xfrm>
          <a:custGeom>
            <a:avLst/>
            <a:gdLst/>
            <a:ahLst/>
            <a:cxnLst/>
            <a:rect l="l" t="t" r="r" b="b"/>
            <a:pathLst>
              <a:path w="21384000" h="15120000">
                <a:moveTo>
                  <a:pt x="0" y="0"/>
                </a:moveTo>
                <a:lnTo>
                  <a:pt x="21384000" y="0"/>
                </a:lnTo>
                <a:lnTo>
                  <a:pt x="21384000" y="15120000"/>
                </a:lnTo>
                <a:lnTo>
                  <a:pt x="0" y="15120000"/>
                </a:lnTo>
                <a:lnTo>
                  <a:pt x="0" y="0"/>
                </a:lnTo>
                <a:close/>
              </a:path>
            </a:pathLst>
          </a:custGeom>
          <a:blipFill>
            <a:blip r:embed="rId3"/>
            <a:stretch>
              <a:fillRect t="-38392" b="-38392"/>
            </a:stretch>
          </a:blipFill>
        </p:spPr>
      </p:sp>
      <p:sp>
        <p:nvSpPr>
          <p:cNvPr id="3" name="Freeform 3"/>
          <p:cNvSpPr/>
          <p:nvPr/>
        </p:nvSpPr>
        <p:spPr>
          <a:xfrm>
            <a:off x="-1206793" y="-711538"/>
            <a:ext cx="5437587" cy="5256334"/>
          </a:xfrm>
          <a:custGeom>
            <a:avLst/>
            <a:gdLst/>
            <a:ahLst/>
            <a:cxnLst/>
            <a:rect l="l" t="t" r="r" b="b"/>
            <a:pathLst>
              <a:path w="5437587" h="5256334">
                <a:moveTo>
                  <a:pt x="0" y="0"/>
                </a:moveTo>
                <a:lnTo>
                  <a:pt x="5437586" y="0"/>
                </a:lnTo>
                <a:lnTo>
                  <a:pt x="5437586" y="5256334"/>
                </a:lnTo>
                <a:lnTo>
                  <a:pt x="0" y="5256334"/>
                </a:lnTo>
                <a:lnTo>
                  <a:pt x="0" y="0"/>
                </a:lnTo>
                <a:close/>
              </a:path>
            </a:pathLst>
          </a:custGeom>
          <a:blipFill>
            <a:blip r:embed="rId4"/>
            <a:stretch>
              <a:fillRect/>
            </a:stretch>
          </a:blipFill>
        </p:spPr>
      </p:sp>
      <p:sp>
        <p:nvSpPr>
          <p:cNvPr id="4" name="Freeform 4"/>
          <p:cNvSpPr/>
          <p:nvPr/>
        </p:nvSpPr>
        <p:spPr>
          <a:xfrm rot="-3035573" flipH="1" flipV="1">
            <a:off x="17397798" y="11733970"/>
            <a:ext cx="5437587" cy="5256334"/>
          </a:xfrm>
          <a:custGeom>
            <a:avLst/>
            <a:gdLst/>
            <a:ahLst/>
            <a:cxnLst/>
            <a:rect l="l" t="t" r="r" b="b"/>
            <a:pathLst>
              <a:path w="5437587" h="5256334">
                <a:moveTo>
                  <a:pt x="5437586" y="5256333"/>
                </a:moveTo>
                <a:lnTo>
                  <a:pt x="0" y="5256333"/>
                </a:lnTo>
                <a:lnTo>
                  <a:pt x="0" y="0"/>
                </a:lnTo>
                <a:lnTo>
                  <a:pt x="5437586" y="0"/>
                </a:lnTo>
                <a:lnTo>
                  <a:pt x="5437586" y="5256333"/>
                </a:lnTo>
                <a:close/>
              </a:path>
            </a:pathLst>
          </a:custGeom>
          <a:blipFill>
            <a:blip r:embed="rId4"/>
            <a:stretch>
              <a:fillRect/>
            </a:stretch>
          </a:blipFill>
        </p:spPr>
      </p:sp>
      <p:sp>
        <p:nvSpPr>
          <p:cNvPr id="5" name="Freeform 5"/>
          <p:cNvSpPr/>
          <p:nvPr/>
        </p:nvSpPr>
        <p:spPr>
          <a:xfrm>
            <a:off x="4292000" y="1512000"/>
            <a:ext cx="12800000" cy="12096000"/>
          </a:xfrm>
          <a:custGeom>
            <a:avLst/>
            <a:gdLst/>
            <a:ahLst/>
            <a:cxnLst/>
            <a:rect l="l" t="t" r="r" b="b"/>
            <a:pathLst>
              <a:path w="12800000" h="12096000">
                <a:moveTo>
                  <a:pt x="0" y="0"/>
                </a:moveTo>
                <a:lnTo>
                  <a:pt x="12800000" y="0"/>
                </a:lnTo>
                <a:lnTo>
                  <a:pt x="12800000" y="12096000"/>
                </a:lnTo>
                <a:lnTo>
                  <a:pt x="0" y="12096000"/>
                </a:lnTo>
                <a:lnTo>
                  <a:pt x="0" y="0"/>
                </a:lnTo>
                <a:close/>
              </a:path>
            </a:pathLst>
          </a:custGeom>
          <a:blipFill>
            <a:blip r:embed="rId5"/>
            <a:stretch>
              <a:fillRect/>
            </a:stretch>
          </a:blipFill>
        </p:spPr>
      </p:sp>
      <p:sp>
        <p:nvSpPr>
          <p:cNvPr id="6" name="TextBox 6"/>
          <p:cNvSpPr txBox="1"/>
          <p:nvPr/>
        </p:nvSpPr>
        <p:spPr>
          <a:xfrm>
            <a:off x="0" y="6198895"/>
            <a:ext cx="21384000" cy="2635250"/>
          </a:xfrm>
          <a:prstGeom prst="rect">
            <a:avLst/>
          </a:prstGeom>
        </p:spPr>
        <p:txBody>
          <a:bodyPr lIns="0" tIns="0" rIns="0" bIns="0" rtlCol="0" anchor="t">
            <a:spAutoFit/>
          </a:bodyPr>
          <a:lstStyle/>
          <a:p>
            <a:pPr algn="ctr">
              <a:lnSpc>
                <a:spcPts val="7000"/>
              </a:lnSpc>
            </a:pPr>
            <a:r>
              <a:rPr lang="en-US" sz="5000" dirty="0">
                <a:solidFill>
                  <a:srgbClr val="637355"/>
                </a:solidFill>
                <a:latin typeface="Playpen Sans"/>
                <a:ea typeface="Playpen Sans"/>
                <a:cs typeface="Playpen Sans"/>
                <a:sym typeface="Playpen Sans"/>
              </a:rPr>
              <a:t>We can only let our light shine fully when our mind is healthy. Even when our bodies are poorly, we can shine our light. </a:t>
            </a:r>
          </a:p>
          <a:p>
            <a:pPr algn="ctr">
              <a:lnSpc>
                <a:spcPts val="7000"/>
              </a:lnSpc>
            </a:pPr>
            <a:endParaRPr lang="en-US" sz="5000" dirty="0">
              <a:solidFill>
                <a:srgbClr val="637355"/>
              </a:solidFill>
              <a:latin typeface="Playpen Sans"/>
              <a:ea typeface="Playpen Sans"/>
              <a:cs typeface="Playpen Sans"/>
              <a:sym typeface="Playpen San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21384000" cy="15120000"/>
          </a:xfrm>
          <a:custGeom>
            <a:avLst/>
            <a:gdLst/>
            <a:ahLst/>
            <a:cxnLst/>
            <a:rect l="l" t="t" r="r" b="b"/>
            <a:pathLst>
              <a:path w="21384000" h="15120000">
                <a:moveTo>
                  <a:pt x="0" y="0"/>
                </a:moveTo>
                <a:lnTo>
                  <a:pt x="21384000" y="0"/>
                </a:lnTo>
                <a:lnTo>
                  <a:pt x="21384000" y="15120000"/>
                </a:lnTo>
                <a:lnTo>
                  <a:pt x="0" y="15120000"/>
                </a:lnTo>
                <a:lnTo>
                  <a:pt x="0" y="0"/>
                </a:lnTo>
                <a:close/>
              </a:path>
            </a:pathLst>
          </a:custGeom>
          <a:blipFill>
            <a:blip r:embed="rId3"/>
            <a:stretch>
              <a:fillRect t="-38392" b="-38392"/>
            </a:stretch>
          </a:blipFill>
        </p:spPr>
      </p:sp>
      <p:sp>
        <p:nvSpPr>
          <p:cNvPr id="3" name="Freeform 3"/>
          <p:cNvSpPr/>
          <p:nvPr/>
        </p:nvSpPr>
        <p:spPr>
          <a:xfrm>
            <a:off x="-1206793" y="-711538"/>
            <a:ext cx="5437587" cy="5256334"/>
          </a:xfrm>
          <a:custGeom>
            <a:avLst/>
            <a:gdLst/>
            <a:ahLst/>
            <a:cxnLst/>
            <a:rect l="l" t="t" r="r" b="b"/>
            <a:pathLst>
              <a:path w="5437587" h="5256334">
                <a:moveTo>
                  <a:pt x="0" y="0"/>
                </a:moveTo>
                <a:lnTo>
                  <a:pt x="5437586" y="0"/>
                </a:lnTo>
                <a:lnTo>
                  <a:pt x="5437586" y="5256334"/>
                </a:lnTo>
                <a:lnTo>
                  <a:pt x="0" y="5256334"/>
                </a:lnTo>
                <a:lnTo>
                  <a:pt x="0" y="0"/>
                </a:lnTo>
                <a:close/>
              </a:path>
            </a:pathLst>
          </a:custGeom>
          <a:blipFill>
            <a:blip r:embed="rId4"/>
            <a:stretch>
              <a:fillRect/>
            </a:stretch>
          </a:blipFill>
        </p:spPr>
      </p:sp>
      <p:sp>
        <p:nvSpPr>
          <p:cNvPr id="4" name="Freeform 4"/>
          <p:cNvSpPr/>
          <p:nvPr/>
        </p:nvSpPr>
        <p:spPr>
          <a:xfrm rot="-3035573" flipH="1" flipV="1">
            <a:off x="17397798" y="11733970"/>
            <a:ext cx="5437587" cy="5256334"/>
          </a:xfrm>
          <a:custGeom>
            <a:avLst/>
            <a:gdLst/>
            <a:ahLst/>
            <a:cxnLst/>
            <a:rect l="l" t="t" r="r" b="b"/>
            <a:pathLst>
              <a:path w="5437587" h="5256334">
                <a:moveTo>
                  <a:pt x="5437586" y="5256333"/>
                </a:moveTo>
                <a:lnTo>
                  <a:pt x="0" y="5256333"/>
                </a:lnTo>
                <a:lnTo>
                  <a:pt x="0" y="0"/>
                </a:lnTo>
                <a:lnTo>
                  <a:pt x="5437586" y="0"/>
                </a:lnTo>
                <a:lnTo>
                  <a:pt x="5437586" y="5256333"/>
                </a:lnTo>
                <a:close/>
              </a:path>
            </a:pathLst>
          </a:custGeom>
          <a:blipFill>
            <a:blip r:embed="rId4"/>
            <a:stretch>
              <a:fillRect/>
            </a:stretch>
          </a:blipFill>
        </p:spPr>
      </p:sp>
      <p:sp>
        <p:nvSpPr>
          <p:cNvPr id="5" name="TextBox 5"/>
          <p:cNvSpPr txBox="1"/>
          <p:nvPr/>
        </p:nvSpPr>
        <p:spPr>
          <a:xfrm>
            <a:off x="777364" y="2832100"/>
            <a:ext cx="20274969" cy="9823330"/>
          </a:xfrm>
          <a:prstGeom prst="rect">
            <a:avLst/>
          </a:prstGeom>
        </p:spPr>
        <p:txBody>
          <a:bodyPr wrap="square" lIns="0" tIns="0" rIns="0" bIns="0" rtlCol="0" anchor="t">
            <a:spAutoFit/>
          </a:bodyPr>
          <a:lstStyle/>
          <a:p>
            <a:pPr algn="ctr">
              <a:lnSpc>
                <a:spcPts val="7000"/>
              </a:lnSpc>
              <a:spcBef>
                <a:spcPct val="0"/>
              </a:spcBef>
            </a:pPr>
            <a:r>
              <a:rPr lang="en-US" sz="5000" b="1" dirty="0">
                <a:solidFill>
                  <a:srgbClr val="637355"/>
                </a:solidFill>
                <a:latin typeface="Playpen Sans"/>
                <a:ea typeface="Playpen Sans"/>
                <a:cs typeface="Playpen Sans"/>
                <a:sym typeface="Playpen Sans"/>
              </a:rPr>
              <a:t>“Emotional wellbeing means our feelings are looked after.”</a:t>
            </a:r>
          </a:p>
          <a:p>
            <a:pPr algn="ctr">
              <a:lnSpc>
                <a:spcPts val="7000"/>
              </a:lnSpc>
              <a:spcBef>
                <a:spcPct val="0"/>
              </a:spcBef>
            </a:pPr>
            <a:endParaRPr lang="en-US" sz="5000" dirty="0">
              <a:solidFill>
                <a:srgbClr val="637355"/>
              </a:solidFill>
              <a:latin typeface="Playpen Sans"/>
              <a:ea typeface="Playpen Sans"/>
              <a:cs typeface="Playpen Sans"/>
              <a:sym typeface="Playpen Sans"/>
            </a:endParaRPr>
          </a:p>
          <a:p>
            <a:pPr algn="ctr">
              <a:lnSpc>
                <a:spcPts val="7000"/>
              </a:lnSpc>
              <a:spcBef>
                <a:spcPct val="0"/>
              </a:spcBef>
            </a:pPr>
            <a:r>
              <a:rPr lang="en-US" sz="5000" dirty="0">
                <a:solidFill>
                  <a:srgbClr val="637355"/>
                </a:solidFill>
                <a:latin typeface="Playpen Sans"/>
                <a:ea typeface="Playpen Sans"/>
                <a:cs typeface="Playpen Sans"/>
                <a:sym typeface="Playpen Sans"/>
              </a:rPr>
              <a:t>When our feelings are looked after, we can:</a:t>
            </a:r>
          </a:p>
          <a:p>
            <a:pPr algn="ctr">
              <a:lnSpc>
                <a:spcPts val="7000"/>
              </a:lnSpc>
              <a:spcBef>
                <a:spcPct val="0"/>
              </a:spcBef>
            </a:pPr>
            <a:endParaRPr lang="en-US" sz="5000" dirty="0">
              <a:solidFill>
                <a:srgbClr val="637355"/>
              </a:solidFill>
              <a:latin typeface="Playpen Sans"/>
              <a:ea typeface="Playpen Sans"/>
              <a:cs typeface="Playpen Sans"/>
              <a:sym typeface="Playpen Sans"/>
            </a:endParaRPr>
          </a:p>
          <a:p>
            <a:pPr algn="ctr">
              <a:lnSpc>
                <a:spcPts val="7000"/>
              </a:lnSpc>
              <a:spcBef>
                <a:spcPct val="0"/>
              </a:spcBef>
            </a:pPr>
            <a:r>
              <a:rPr lang="en-US" sz="5000" dirty="0">
                <a:solidFill>
                  <a:srgbClr val="637355"/>
                </a:solidFill>
                <a:latin typeface="Playpen Sans"/>
                <a:ea typeface="Playpen Sans"/>
                <a:cs typeface="Playpen Sans"/>
                <a:sym typeface="Playpen Sans"/>
              </a:rPr>
              <a:t>Learn better</a:t>
            </a:r>
          </a:p>
          <a:p>
            <a:pPr algn="ctr">
              <a:lnSpc>
                <a:spcPts val="7000"/>
              </a:lnSpc>
              <a:spcBef>
                <a:spcPct val="0"/>
              </a:spcBef>
            </a:pPr>
            <a:r>
              <a:rPr lang="en-US" sz="5000" dirty="0">
                <a:solidFill>
                  <a:srgbClr val="637355"/>
                </a:solidFill>
                <a:latin typeface="Playpen Sans"/>
                <a:ea typeface="Playpen Sans"/>
                <a:cs typeface="Playpen Sans"/>
                <a:sym typeface="Playpen Sans"/>
              </a:rPr>
              <a:t>Be kind</a:t>
            </a:r>
          </a:p>
          <a:p>
            <a:pPr algn="ctr">
              <a:lnSpc>
                <a:spcPts val="7000"/>
              </a:lnSpc>
              <a:spcBef>
                <a:spcPct val="0"/>
              </a:spcBef>
            </a:pPr>
            <a:r>
              <a:rPr lang="en-US" sz="5000" dirty="0">
                <a:solidFill>
                  <a:srgbClr val="637355"/>
                </a:solidFill>
                <a:latin typeface="Playpen Sans"/>
                <a:ea typeface="Playpen Sans"/>
                <a:cs typeface="Playpen Sans"/>
                <a:sym typeface="Playpen Sans"/>
              </a:rPr>
              <a:t>Make friends</a:t>
            </a:r>
          </a:p>
          <a:p>
            <a:pPr algn="ctr">
              <a:lnSpc>
                <a:spcPts val="7000"/>
              </a:lnSpc>
              <a:spcBef>
                <a:spcPct val="0"/>
              </a:spcBef>
            </a:pPr>
            <a:r>
              <a:rPr lang="en-US" sz="5000" dirty="0">
                <a:solidFill>
                  <a:srgbClr val="637355"/>
                </a:solidFill>
                <a:latin typeface="Playpen Sans"/>
                <a:ea typeface="Playpen Sans"/>
                <a:cs typeface="Playpen Sans"/>
                <a:sym typeface="Playpen Sans"/>
              </a:rPr>
              <a:t>Try new things</a:t>
            </a:r>
          </a:p>
          <a:p>
            <a:pPr algn="ctr">
              <a:lnSpc>
                <a:spcPts val="7000"/>
              </a:lnSpc>
              <a:spcBef>
                <a:spcPct val="0"/>
              </a:spcBef>
            </a:pPr>
            <a:r>
              <a:rPr lang="en-US" sz="5000" dirty="0">
                <a:solidFill>
                  <a:srgbClr val="637355"/>
                </a:solidFill>
                <a:latin typeface="Playpen Sans"/>
                <a:ea typeface="Playpen Sans"/>
                <a:cs typeface="Playpen Sans"/>
                <a:sym typeface="Playpen Sans"/>
              </a:rPr>
              <a:t>Feel brave</a:t>
            </a:r>
          </a:p>
          <a:p>
            <a:pPr algn="ctr">
              <a:lnSpc>
                <a:spcPts val="7000"/>
              </a:lnSpc>
              <a:spcBef>
                <a:spcPct val="0"/>
              </a:spcBef>
            </a:pPr>
            <a:endParaRPr lang="en-US" sz="5000" dirty="0">
              <a:solidFill>
                <a:srgbClr val="637355"/>
              </a:solidFill>
              <a:latin typeface="Playpen Sans"/>
              <a:ea typeface="Playpen Sans"/>
              <a:cs typeface="Playpen Sans"/>
              <a:sym typeface="Playpen Sans"/>
            </a:endParaRPr>
          </a:p>
          <a:p>
            <a:pPr algn="ctr">
              <a:lnSpc>
                <a:spcPts val="7000"/>
              </a:lnSpc>
              <a:spcBef>
                <a:spcPct val="0"/>
              </a:spcBef>
            </a:pPr>
            <a:endParaRPr lang="en-US" sz="5000" dirty="0">
              <a:solidFill>
                <a:srgbClr val="637355"/>
              </a:solidFill>
              <a:latin typeface="Playpen Sans"/>
              <a:ea typeface="Playpen Sans"/>
              <a:cs typeface="Playpen Sans"/>
              <a:sym typeface="Playpen Sans"/>
            </a:endParaRPr>
          </a:p>
        </p:txBody>
      </p:sp>
      <p:sp>
        <p:nvSpPr>
          <p:cNvPr id="6" name="Freeform 6"/>
          <p:cNvSpPr/>
          <p:nvPr/>
        </p:nvSpPr>
        <p:spPr>
          <a:xfrm flipH="1">
            <a:off x="493217" y="11992129"/>
            <a:ext cx="2498637" cy="2637084"/>
          </a:xfrm>
          <a:custGeom>
            <a:avLst/>
            <a:gdLst/>
            <a:ahLst/>
            <a:cxnLst/>
            <a:rect l="l" t="t" r="r" b="b"/>
            <a:pathLst>
              <a:path w="2498637" h="2637084">
                <a:moveTo>
                  <a:pt x="2498638" y="0"/>
                </a:moveTo>
                <a:lnTo>
                  <a:pt x="0" y="0"/>
                </a:lnTo>
                <a:lnTo>
                  <a:pt x="0" y="2637084"/>
                </a:lnTo>
                <a:lnTo>
                  <a:pt x="2498638" y="2637084"/>
                </a:lnTo>
                <a:lnTo>
                  <a:pt x="2498638" y="0"/>
                </a:lnTo>
                <a:close/>
              </a:path>
            </a:pathLst>
          </a:custGeom>
          <a:blipFill>
            <a:blip r:embed="rId5"/>
            <a:stretch>
              <a:fillRect/>
            </a:stretch>
          </a:blipFill>
        </p:spPr>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21384000" cy="15120000"/>
          </a:xfrm>
          <a:custGeom>
            <a:avLst/>
            <a:gdLst/>
            <a:ahLst/>
            <a:cxnLst/>
            <a:rect l="l" t="t" r="r" b="b"/>
            <a:pathLst>
              <a:path w="21384000" h="15120000">
                <a:moveTo>
                  <a:pt x="0" y="0"/>
                </a:moveTo>
                <a:lnTo>
                  <a:pt x="21384000" y="0"/>
                </a:lnTo>
                <a:lnTo>
                  <a:pt x="21384000" y="15120000"/>
                </a:lnTo>
                <a:lnTo>
                  <a:pt x="0" y="15120000"/>
                </a:lnTo>
                <a:lnTo>
                  <a:pt x="0" y="0"/>
                </a:lnTo>
                <a:close/>
              </a:path>
            </a:pathLst>
          </a:custGeom>
          <a:blipFill>
            <a:blip r:embed="rId3"/>
            <a:stretch>
              <a:fillRect t="-38392" b="-38392"/>
            </a:stretch>
          </a:blipFill>
        </p:spPr>
      </p:sp>
      <p:sp>
        <p:nvSpPr>
          <p:cNvPr id="3" name="Freeform 3"/>
          <p:cNvSpPr/>
          <p:nvPr/>
        </p:nvSpPr>
        <p:spPr>
          <a:xfrm>
            <a:off x="-1206793" y="-711538"/>
            <a:ext cx="5437587" cy="5256334"/>
          </a:xfrm>
          <a:custGeom>
            <a:avLst/>
            <a:gdLst/>
            <a:ahLst/>
            <a:cxnLst/>
            <a:rect l="l" t="t" r="r" b="b"/>
            <a:pathLst>
              <a:path w="5437587" h="5256334">
                <a:moveTo>
                  <a:pt x="0" y="0"/>
                </a:moveTo>
                <a:lnTo>
                  <a:pt x="5437586" y="0"/>
                </a:lnTo>
                <a:lnTo>
                  <a:pt x="5437586" y="5256334"/>
                </a:lnTo>
                <a:lnTo>
                  <a:pt x="0" y="5256334"/>
                </a:lnTo>
                <a:lnTo>
                  <a:pt x="0" y="0"/>
                </a:lnTo>
                <a:close/>
              </a:path>
            </a:pathLst>
          </a:custGeom>
          <a:blipFill>
            <a:blip r:embed="rId4"/>
            <a:stretch>
              <a:fillRect/>
            </a:stretch>
          </a:blipFill>
        </p:spPr>
      </p:sp>
      <p:sp>
        <p:nvSpPr>
          <p:cNvPr id="4" name="Freeform 4"/>
          <p:cNvSpPr/>
          <p:nvPr/>
        </p:nvSpPr>
        <p:spPr>
          <a:xfrm rot="-3035573" flipH="1" flipV="1">
            <a:off x="17397798" y="11733970"/>
            <a:ext cx="5437587" cy="5256334"/>
          </a:xfrm>
          <a:custGeom>
            <a:avLst/>
            <a:gdLst/>
            <a:ahLst/>
            <a:cxnLst/>
            <a:rect l="l" t="t" r="r" b="b"/>
            <a:pathLst>
              <a:path w="5437587" h="5256334">
                <a:moveTo>
                  <a:pt x="5437586" y="5256333"/>
                </a:moveTo>
                <a:lnTo>
                  <a:pt x="0" y="5256333"/>
                </a:lnTo>
                <a:lnTo>
                  <a:pt x="0" y="0"/>
                </a:lnTo>
                <a:lnTo>
                  <a:pt x="5437586" y="0"/>
                </a:lnTo>
                <a:lnTo>
                  <a:pt x="5437586" y="5256333"/>
                </a:lnTo>
                <a:close/>
              </a:path>
            </a:pathLst>
          </a:custGeom>
          <a:blipFill>
            <a:blip r:embed="rId4"/>
            <a:stretch>
              <a:fillRect/>
            </a:stretch>
          </a:blipFill>
        </p:spPr>
      </p:sp>
      <p:sp>
        <p:nvSpPr>
          <p:cNvPr id="5" name="Freeform 5"/>
          <p:cNvSpPr/>
          <p:nvPr/>
        </p:nvSpPr>
        <p:spPr>
          <a:xfrm flipH="1">
            <a:off x="493217" y="11992129"/>
            <a:ext cx="2498637" cy="2637084"/>
          </a:xfrm>
          <a:custGeom>
            <a:avLst/>
            <a:gdLst/>
            <a:ahLst/>
            <a:cxnLst/>
            <a:rect l="l" t="t" r="r" b="b"/>
            <a:pathLst>
              <a:path w="2498637" h="2637084">
                <a:moveTo>
                  <a:pt x="2498638" y="0"/>
                </a:moveTo>
                <a:lnTo>
                  <a:pt x="0" y="0"/>
                </a:lnTo>
                <a:lnTo>
                  <a:pt x="0" y="2637084"/>
                </a:lnTo>
                <a:lnTo>
                  <a:pt x="2498638" y="2637084"/>
                </a:lnTo>
                <a:lnTo>
                  <a:pt x="2498638" y="0"/>
                </a:lnTo>
                <a:close/>
              </a:path>
            </a:pathLst>
          </a:custGeom>
          <a:blipFill>
            <a:blip r:embed="rId5"/>
            <a:stretch>
              <a:fillRect/>
            </a:stretch>
          </a:blipFill>
        </p:spPr>
      </p:sp>
      <p:sp>
        <p:nvSpPr>
          <p:cNvPr id="6" name="TextBox 6"/>
          <p:cNvSpPr txBox="1"/>
          <p:nvPr/>
        </p:nvSpPr>
        <p:spPr>
          <a:xfrm>
            <a:off x="2976268" y="3967312"/>
            <a:ext cx="15616722" cy="7178375"/>
          </a:xfrm>
          <a:prstGeom prst="rect">
            <a:avLst/>
          </a:prstGeom>
        </p:spPr>
        <p:txBody>
          <a:bodyPr wrap="square" lIns="0" tIns="0" rIns="0" bIns="0" rtlCol="0" anchor="t">
            <a:spAutoFit/>
          </a:bodyPr>
          <a:lstStyle/>
          <a:p>
            <a:pPr algn="ctr">
              <a:lnSpc>
                <a:spcPts val="9450"/>
              </a:lnSpc>
            </a:pPr>
            <a:r>
              <a:rPr lang="en-US" sz="5000" b="1" dirty="0">
                <a:solidFill>
                  <a:srgbClr val="637355"/>
                </a:solidFill>
                <a:latin typeface="Playpen Sans Bold"/>
                <a:ea typeface="Playpen Sans Bold"/>
                <a:cs typeface="Playpen Sans Bold"/>
                <a:sym typeface="Playpen Sans Bold"/>
              </a:rPr>
              <a:t>Feelings change (and that’s normal)</a:t>
            </a:r>
          </a:p>
          <a:p>
            <a:pPr algn="ctr">
              <a:lnSpc>
                <a:spcPts val="9450"/>
              </a:lnSpc>
            </a:pPr>
            <a:endParaRPr lang="en-US" sz="5000" b="1" dirty="0">
              <a:solidFill>
                <a:srgbClr val="637355"/>
              </a:solidFill>
              <a:latin typeface="Playpen Sans Bold"/>
              <a:ea typeface="Playpen Sans Bold"/>
              <a:cs typeface="Playpen Sans Bold"/>
              <a:sym typeface="Playpen Sans Bold"/>
            </a:endParaRPr>
          </a:p>
          <a:p>
            <a:pPr algn="ctr">
              <a:lnSpc>
                <a:spcPts val="9450"/>
              </a:lnSpc>
            </a:pPr>
            <a:r>
              <a:rPr lang="en-US" sz="5000" dirty="0">
                <a:solidFill>
                  <a:srgbClr val="637355"/>
                </a:solidFill>
                <a:latin typeface="Playpen Sans"/>
                <a:ea typeface="Playpen Sans"/>
                <a:cs typeface="Playpen Sans"/>
                <a:sym typeface="Playpen Sans"/>
              </a:rPr>
              <a:t>Feelings come and go</a:t>
            </a:r>
          </a:p>
          <a:p>
            <a:pPr algn="ctr">
              <a:lnSpc>
                <a:spcPts val="9450"/>
              </a:lnSpc>
            </a:pPr>
            <a:r>
              <a:rPr lang="en-US" sz="5000" dirty="0">
                <a:solidFill>
                  <a:srgbClr val="637355"/>
                </a:solidFill>
                <a:latin typeface="Playpen Sans"/>
                <a:ea typeface="Playpen Sans"/>
                <a:cs typeface="Playpen Sans"/>
                <a:sym typeface="Playpen Sans"/>
              </a:rPr>
              <a:t>No feeling is “bad”</a:t>
            </a:r>
          </a:p>
          <a:p>
            <a:pPr algn="ctr">
              <a:lnSpc>
                <a:spcPts val="9450"/>
              </a:lnSpc>
            </a:pPr>
            <a:r>
              <a:rPr lang="en-US" sz="5000" b="1" dirty="0">
                <a:solidFill>
                  <a:srgbClr val="637355"/>
                </a:solidFill>
                <a:latin typeface="Playpen Sans Bold"/>
                <a:ea typeface="Playpen Sans Bold"/>
                <a:cs typeface="Playpen Sans Bold"/>
                <a:sym typeface="Playpen Sans Bold"/>
              </a:rPr>
              <a:t>Big feelings don’t mean you’re a bad person</a:t>
            </a:r>
          </a:p>
          <a:p>
            <a:pPr algn="ctr">
              <a:lnSpc>
                <a:spcPts val="9450"/>
              </a:lnSpc>
            </a:pPr>
            <a:r>
              <a:rPr lang="en-US" sz="5000" dirty="0">
                <a:solidFill>
                  <a:srgbClr val="637355"/>
                </a:solidFill>
                <a:latin typeface="Playpen Sans"/>
                <a:ea typeface="Playpen Sans"/>
                <a:cs typeface="Playpen Sans"/>
                <a:sym typeface="Playpen Sans"/>
              </a:rPr>
              <a:t>You can feel two feelings at once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21384000" cy="15120000"/>
          </a:xfrm>
          <a:custGeom>
            <a:avLst/>
            <a:gdLst/>
            <a:ahLst/>
            <a:cxnLst/>
            <a:rect l="l" t="t" r="r" b="b"/>
            <a:pathLst>
              <a:path w="21384000" h="15120000">
                <a:moveTo>
                  <a:pt x="0" y="0"/>
                </a:moveTo>
                <a:lnTo>
                  <a:pt x="21384000" y="0"/>
                </a:lnTo>
                <a:lnTo>
                  <a:pt x="21384000" y="15120000"/>
                </a:lnTo>
                <a:lnTo>
                  <a:pt x="0" y="15120000"/>
                </a:lnTo>
                <a:lnTo>
                  <a:pt x="0" y="0"/>
                </a:lnTo>
                <a:close/>
              </a:path>
            </a:pathLst>
          </a:custGeom>
          <a:blipFill>
            <a:blip r:embed="rId3"/>
            <a:stretch>
              <a:fillRect t="-38392" b="-38392"/>
            </a:stretch>
          </a:blipFill>
        </p:spPr>
      </p:sp>
      <p:sp>
        <p:nvSpPr>
          <p:cNvPr id="3" name="Freeform 3"/>
          <p:cNvSpPr/>
          <p:nvPr/>
        </p:nvSpPr>
        <p:spPr>
          <a:xfrm>
            <a:off x="-1206793" y="-711538"/>
            <a:ext cx="5437587" cy="5256334"/>
          </a:xfrm>
          <a:custGeom>
            <a:avLst/>
            <a:gdLst/>
            <a:ahLst/>
            <a:cxnLst/>
            <a:rect l="l" t="t" r="r" b="b"/>
            <a:pathLst>
              <a:path w="5437587" h="5256334">
                <a:moveTo>
                  <a:pt x="0" y="0"/>
                </a:moveTo>
                <a:lnTo>
                  <a:pt x="5437586" y="0"/>
                </a:lnTo>
                <a:lnTo>
                  <a:pt x="5437586" y="5256334"/>
                </a:lnTo>
                <a:lnTo>
                  <a:pt x="0" y="5256334"/>
                </a:lnTo>
                <a:lnTo>
                  <a:pt x="0" y="0"/>
                </a:lnTo>
                <a:close/>
              </a:path>
            </a:pathLst>
          </a:custGeom>
          <a:blipFill>
            <a:blip r:embed="rId4"/>
            <a:stretch>
              <a:fillRect/>
            </a:stretch>
          </a:blipFill>
        </p:spPr>
      </p:sp>
      <p:sp>
        <p:nvSpPr>
          <p:cNvPr id="4" name="Freeform 4"/>
          <p:cNvSpPr/>
          <p:nvPr/>
        </p:nvSpPr>
        <p:spPr>
          <a:xfrm rot="-3035573" flipH="1" flipV="1">
            <a:off x="17397798" y="11733970"/>
            <a:ext cx="5437587" cy="5256334"/>
          </a:xfrm>
          <a:custGeom>
            <a:avLst/>
            <a:gdLst/>
            <a:ahLst/>
            <a:cxnLst/>
            <a:rect l="l" t="t" r="r" b="b"/>
            <a:pathLst>
              <a:path w="5437587" h="5256334">
                <a:moveTo>
                  <a:pt x="5437586" y="5256333"/>
                </a:moveTo>
                <a:lnTo>
                  <a:pt x="0" y="5256333"/>
                </a:lnTo>
                <a:lnTo>
                  <a:pt x="0" y="0"/>
                </a:lnTo>
                <a:lnTo>
                  <a:pt x="5437586" y="0"/>
                </a:lnTo>
                <a:lnTo>
                  <a:pt x="5437586" y="5256333"/>
                </a:lnTo>
                <a:close/>
              </a:path>
            </a:pathLst>
          </a:custGeom>
          <a:blipFill>
            <a:blip r:embed="rId4"/>
            <a:stretch>
              <a:fillRect/>
            </a:stretch>
          </a:blipFill>
        </p:spPr>
      </p:sp>
      <p:sp>
        <p:nvSpPr>
          <p:cNvPr id="5" name="TextBox 5"/>
          <p:cNvSpPr txBox="1"/>
          <p:nvPr/>
        </p:nvSpPr>
        <p:spPr>
          <a:xfrm>
            <a:off x="2156725" y="2603500"/>
            <a:ext cx="17060650" cy="11169853"/>
          </a:xfrm>
          <a:prstGeom prst="rect">
            <a:avLst/>
          </a:prstGeom>
        </p:spPr>
        <p:txBody>
          <a:bodyPr wrap="square" lIns="0" tIns="0" rIns="0" bIns="0" rtlCol="0" anchor="t">
            <a:spAutoFit/>
          </a:bodyPr>
          <a:lstStyle/>
          <a:p>
            <a:pPr algn="ctr">
              <a:lnSpc>
                <a:spcPts val="9800"/>
              </a:lnSpc>
            </a:pPr>
            <a:r>
              <a:rPr lang="en-US" sz="5000" b="1" dirty="0">
                <a:solidFill>
                  <a:srgbClr val="637355"/>
                </a:solidFill>
                <a:latin typeface="Playpen Sans Bold"/>
                <a:ea typeface="Playpen Sans Bold"/>
                <a:cs typeface="Playpen Sans Bold"/>
                <a:sym typeface="Playpen Sans Bold"/>
              </a:rPr>
              <a:t>Talking</a:t>
            </a:r>
            <a:r>
              <a:rPr lang="en-US" sz="5000" dirty="0">
                <a:solidFill>
                  <a:srgbClr val="637355"/>
                </a:solidFill>
                <a:latin typeface="Playpen Sans Bold"/>
                <a:ea typeface="Playpen Sans Bold"/>
                <a:cs typeface="Playpen Sans Bold"/>
                <a:sym typeface="Playpen Sans Bold"/>
              </a:rPr>
              <a:t>*</a:t>
            </a:r>
            <a:r>
              <a:rPr lang="en-US" sz="5000" b="1" dirty="0">
                <a:solidFill>
                  <a:srgbClr val="637355"/>
                </a:solidFill>
                <a:latin typeface="Playpen Sans Bold"/>
                <a:ea typeface="Playpen Sans Bold"/>
                <a:cs typeface="Playpen Sans Bold"/>
                <a:sym typeface="Playpen Sans Bold"/>
              </a:rPr>
              <a:t> helps your brain</a:t>
            </a:r>
          </a:p>
          <a:p>
            <a:pPr algn="ctr">
              <a:lnSpc>
                <a:spcPts val="9800"/>
              </a:lnSpc>
            </a:pPr>
            <a:endParaRPr lang="en-US" sz="5000" b="1" dirty="0">
              <a:solidFill>
                <a:srgbClr val="637355"/>
              </a:solidFill>
              <a:latin typeface="Playpen Sans Bold"/>
              <a:ea typeface="Playpen Sans Bold"/>
              <a:cs typeface="Playpen Sans Bold"/>
              <a:sym typeface="Playpen Sans Bold"/>
            </a:endParaRPr>
          </a:p>
          <a:p>
            <a:pPr algn="ctr">
              <a:lnSpc>
                <a:spcPts val="9800"/>
              </a:lnSpc>
            </a:pPr>
            <a:r>
              <a:rPr lang="en-US" sz="5000" dirty="0">
                <a:solidFill>
                  <a:srgbClr val="637355"/>
                </a:solidFill>
                <a:latin typeface="Playpen Sans"/>
                <a:ea typeface="Playpen Sans"/>
                <a:cs typeface="Playpen Sans"/>
                <a:sym typeface="Playpen Sans"/>
              </a:rPr>
              <a:t>Worries grow when kept inside</a:t>
            </a:r>
          </a:p>
          <a:p>
            <a:pPr algn="ctr">
              <a:lnSpc>
                <a:spcPts val="9800"/>
              </a:lnSpc>
            </a:pPr>
            <a:r>
              <a:rPr lang="en-US" sz="5000" dirty="0">
                <a:solidFill>
                  <a:srgbClr val="637355"/>
                </a:solidFill>
                <a:latin typeface="Playpen Sans"/>
                <a:ea typeface="Playpen Sans"/>
                <a:cs typeface="Playpen Sans"/>
                <a:sym typeface="Playpen Sans"/>
              </a:rPr>
              <a:t>Saying* things out loud makes them smaller</a:t>
            </a:r>
          </a:p>
          <a:p>
            <a:pPr algn="ctr">
              <a:lnSpc>
                <a:spcPts val="9800"/>
              </a:lnSpc>
            </a:pPr>
            <a:r>
              <a:rPr lang="en-US" sz="5000" dirty="0">
                <a:solidFill>
                  <a:srgbClr val="637355"/>
                </a:solidFill>
                <a:latin typeface="Playpen Sans"/>
                <a:ea typeface="Playpen Sans"/>
                <a:cs typeface="Playpen Sans"/>
                <a:sym typeface="Playpen Sans"/>
              </a:rPr>
              <a:t>Asking for help is brave, not weak</a:t>
            </a:r>
          </a:p>
          <a:p>
            <a:pPr algn="ctr">
              <a:lnSpc>
                <a:spcPts val="9800"/>
              </a:lnSpc>
            </a:pPr>
            <a:r>
              <a:rPr lang="en-US" sz="5000" dirty="0">
                <a:solidFill>
                  <a:srgbClr val="637355"/>
                </a:solidFill>
                <a:latin typeface="Playpen Sans"/>
                <a:ea typeface="Playpen Sans"/>
                <a:cs typeface="Playpen Sans"/>
                <a:sym typeface="Playpen Sans"/>
              </a:rPr>
              <a:t>Adults are there to help with big feelings</a:t>
            </a:r>
          </a:p>
          <a:p>
            <a:pPr algn="ctr">
              <a:lnSpc>
                <a:spcPts val="9800"/>
              </a:lnSpc>
            </a:pPr>
            <a:endParaRPr lang="en-US" sz="5000" dirty="0">
              <a:solidFill>
                <a:srgbClr val="637355"/>
              </a:solidFill>
              <a:latin typeface="Playpen Sans"/>
              <a:ea typeface="Playpen Sans"/>
              <a:cs typeface="Playpen Sans"/>
              <a:sym typeface="Playpen Sans"/>
            </a:endParaRPr>
          </a:p>
          <a:p>
            <a:pPr>
              <a:lnSpc>
                <a:spcPts val="9800"/>
              </a:lnSpc>
            </a:pPr>
            <a:r>
              <a:rPr lang="en-US" sz="3000" dirty="0">
                <a:solidFill>
                  <a:srgbClr val="637355"/>
                </a:solidFill>
                <a:latin typeface="Playpen Sans"/>
                <a:ea typeface="Playpen Sans"/>
                <a:cs typeface="Playpen Sans"/>
                <a:sym typeface="Playpen Sans"/>
              </a:rPr>
              <a:t>*not everybody communicates by talking</a:t>
            </a:r>
          </a:p>
          <a:p>
            <a:pPr algn="ctr">
              <a:lnSpc>
                <a:spcPts val="9800"/>
              </a:lnSpc>
            </a:pPr>
            <a:endParaRPr lang="en-US" sz="5000" dirty="0">
              <a:solidFill>
                <a:srgbClr val="637355"/>
              </a:solidFill>
              <a:latin typeface="Playpen Sans"/>
              <a:ea typeface="Playpen Sans"/>
              <a:cs typeface="Playpen Sans"/>
              <a:sym typeface="Playpen San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900" y="0"/>
            <a:ext cx="21384000" cy="15120000"/>
          </a:xfrm>
          <a:custGeom>
            <a:avLst/>
            <a:gdLst/>
            <a:ahLst/>
            <a:cxnLst/>
            <a:rect l="l" t="t" r="r" b="b"/>
            <a:pathLst>
              <a:path w="21384000" h="15120000">
                <a:moveTo>
                  <a:pt x="0" y="0"/>
                </a:moveTo>
                <a:lnTo>
                  <a:pt x="21384000" y="0"/>
                </a:lnTo>
                <a:lnTo>
                  <a:pt x="21384000" y="15120000"/>
                </a:lnTo>
                <a:lnTo>
                  <a:pt x="0" y="15120000"/>
                </a:lnTo>
                <a:lnTo>
                  <a:pt x="0" y="0"/>
                </a:lnTo>
                <a:close/>
              </a:path>
            </a:pathLst>
          </a:custGeom>
          <a:blipFill>
            <a:blip r:embed="rId3"/>
            <a:stretch>
              <a:fillRect t="-38392" b="-38392"/>
            </a:stretch>
          </a:blipFill>
        </p:spPr>
      </p:sp>
      <p:sp>
        <p:nvSpPr>
          <p:cNvPr id="3" name="Freeform 3"/>
          <p:cNvSpPr/>
          <p:nvPr/>
        </p:nvSpPr>
        <p:spPr>
          <a:xfrm>
            <a:off x="-1206793" y="-711538"/>
            <a:ext cx="5437587" cy="5256334"/>
          </a:xfrm>
          <a:custGeom>
            <a:avLst/>
            <a:gdLst/>
            <a:ahLst/>
            <a:cxnLst/>
            <a:rect l="l" t="t" r="r" b="b"/>
            <a:pathLst>
              <a:path w="5437587" h="5256334">
                <a:moveTo>
                  <a:pt x="0" y="0"/>
                </a:moveTo>
                <a:lnTo>
                  <a:pt x="5437586" y="0"/>
                </a:lnTo>
                <a:lnTo>
                  <a:pt x="5437586" y="5256334"/>
                </a:lnTo>
                <a:lnTo>
                  <a:pt x="0" y="5256334"/>
                </a:lnTo>
                <a:lnTo>
                  <a:pt x="0" y="0"/>
                </a:lnTo>
                <a:close/>
              </a:path>
            </a:pathLst>
          </a:custGeom>
          <a:blipFill>
            <a:blip r:embed="rId4"/>
            <a:stretch>
              <a:fillRect/>
            </a:stretch>
          </a:blipFill>
        </p:spPr>
      </p:sp>
      <p:sp>
        <p:nvSpPr>
          <p:cNvPr id="4" name="Freeform 4"/>
          <p:cNvSpPr/>
          <p:nvPr/>
        </p:nvSpPr>
        <p:spPr>
          <a:xfrm rot="-3035573" flipH="1" flipV="1">
            <a:off x="17397798" y="11733970"/>
            <a:ext cx="5437587" cy="5256334"/>
          </a:xfrm>
          <a:custGeom>
            <a:avLst/>
            <a:gdLst/>
            <a:ahLst/>
            <a:cxnLst/>
            <a:rect l="l" t="t" r="r" b="b"/>
            <a:pathLst>
              <a:path w="5437587" h="5256334">
                <a:moveTo>
                  <a:pt x="5437586" y="5256333"/>
                </a:moveTo>
                <a:lnTo>
                  <a:pt x="0" y="5256333"/>
                </a:lnTo>
                <a:lnTo>
                  <a:pt x="0" y="0"/>
                </a:lnTo>
                <a:lnTo>
                  <a:pt x="5437586" y="0"/>
                </a:lnTo>
                <a:lnTo>
                  <a:pt x="5437586" y="5256333"/>
                </a:lnTo>
                <a:close/>
              </a:path>
            </a:pathLst>
          </a:custGeom>
          <a:blipFill>
            <a:blip r:embed="rId4"/>
            <a:stretch>
              <a:fillRect/>
            </a:stretch>
          </a:blipFill>
        </p:spPr>
      </p:sp>
      <p:sp>
        <p:nvSpPr>
          <p:cNvPr id="5" name="TextBox 5"/>
          <p:cNvSpPr txBox="1"/>
          <p:nvPr/>
        </p:nvSpPr>
        <p:spPr>
          <a:xfrm>
            <a:off x="2060841" y="2473325"/>
            <a:ext cx="17242518" cy="10166350"/>
          </a:xfrm>
          <a:prstGeom prst="rect">
            <a:avLst/>
          </a:prstGeom>
        </p:spPr>
        <p:txBody>
          <a:bodyPr wrap="square" lIns="0" tIns="0" rIns="0" bIns="0" rtlCol="0" anchor="t">
            <a:spAutoFit/>
          </a:bodyPr>
          <a:lstStyle/>
          <a:p>
            <a:pPr algn="ctr">
              <a:lnSpc>
                <a:spcPts val="10350"/>
              </a:lnSpc>
            </a:pPr>
            <a:r>
              <a:rPr lang="en-US" sz="5000" b="1" dirty="0">
                <a:solidFill>
                  <a:srgbClr val="637355"/>
                </a:solidFill>
                <a:latin typeface="Playpen Sans Bold"/>
                <a:ea typeface="Playpen Sans Bold"/>
                <a:cs typeface="Playpen Sans Bold"/>
                <a:sym typeface="Playpen Sans Bold"/>
              </a:rPr>
              <a:t>Thoughts are not always facts</a:t>
            </a:r>
          </a:p>
          <a:p>
            <a:pPr algn="ctr">
              <a:lnSpc>
                <a:spcPts val="10350"/>
              </a:lnSpc>
            </a:pPr>
            <a:endParaRPr lang="en-US" sz="5000" b="1" dirty="0">
              <a:solidFill>
                <a:srgbClr val="637355"/>
              </a:solidFill>
              <a:latin typeface="Playpen Sans Bold"/>
              <a:ea typeface="Playpen Sans Bold"/>
              <a:cs typeface="Playpen Sans Bold"/>
              <a:sym typeface="Playpen Sans Bold"/>
            </a:endParaRPr>
          </a:p>
          <a:p>
            <a:pPr algn="ctr">
              <a:lnSpc>
                <a:spcPts val="10350"/>
              </a:lnSpc>
            </a:pPr>
            <a:r>
              <a:rPr lang="en-US" sz="5000" dirty="0">
                <a:solidFill>
                  <a:srgbClr val="637355"/>
                </a:solidFill>
                <a:latin typeface="Playpen Sans"/>
                <a:ea typeface="Playpen Sans"/>
                <a:cs typeface="Playpen Sans"/>
                <a:sym typeface="Playpen Sans"/>
              </a:rPr>
              <a:t>“Your brain tells stories. Not all of them are true.”</a:t>
            </a:r>
          </a:p>
          <a:p>
            <a:pPr algn="ctr">
              <a:lnSpc>
                <a:spcPts val="10350"/>
              </a:lnSpc>
            </a:pPr>
            <a:endParaRPr lang="en-US" sz="5000" dirty="0">
              <a:solidFill>
                <a:srgbClr val="637355"/>
              </a:solidFill>
              <a:latin typeface="Playpen Sans"/>
              <a:ea typeface="Playpen Sans"/>
              <a:cs typeface="Playpen Sans"/>
              <a:sym typeface="Playpen Sans"/>
            </a:endParaRPr>
          </a:p>
          <a:p>
            <a:pPr algn="ctr">
              <a:lnSpc>
                <a:spcPts val="10350"/>
              </a:lnSpc>
            </a:pPr>
            <a:r>
              <a:rPr lang="en-US" sz="5000" dirty="0">
                <a:solidFill>
                  <a:srgbClr val="637355"/>
                </a:solidFill>
                <a:latin typeface="Playpen Sans"/>
                <a:ea typeface="Playpen Sans"/>
                <a:cs typeface="Playpen Sans"/>
                <a:sym typeface="Playpen Sans"/>
              </a:rPr>
              <a:t>“Nobody likes me”</a:t>
            </a:r>
          </a:p>
          <a:p>
            <a:pPr algn="ctr">
              <a:lnSpc>
                <a:spcPts val="10350"/>
              </a:lnSpc>
            </a:pPr>
            <a:r>
              <a:rPr lang="en-US" sz="5000" dirty="0">
                <a:solidFill>
                  <a:srgbClr val="637355"/>
                </a:solidFill>
                <a:latin typeface="Playpen Sans"/>
                <a:ea typeface="Playpen Sans"/>
                <a:cs typeface="Playpen Sans"/>
                <a:sym typeface="Playpen Sans"/>
              </a:rPr>
              <a:t>“I’m terrible at everything”</a:t>
            </a:r>
          </a:p>
          <a:p>
            <a:pPr algn="ctr">
              <a:lnSpc>
                <a:spcPts val="10350"/>
              </a:lnSpc>
            </a:pPr>
            <a:r>
              <a:rPr lang="en-US" sz="5000" dirty="0">
                <a:solidFill>
                  <a:srgbClr val="637355"/>
                </a:solidFill>
                <a:latin typeface="Playpen Sans"/>
                <a:ea typeface="Playpen Sans"/>
                <a:cs typeface="Playpen Sans"/>
                <a:sym typeface="Playpen Sans"/>
              </a:rPr>
              <a:t>“I always get in trouble”</a:t>
            </a:r>
          </a:p>
          <a:p>
            <a:pPr algn="ctr">
              <a:lnSpc>
                <a:spcPts val="7000"/>
              </a:lnSpc>
              <a:spcBef>
                <a:spcPct val="0"/>
              </a:spcBef>
            </a:pPr>
            <a:endParaRPr lang="en-US" sz="5000" dirty="0">
              <a:solidFill>
                <a:srgbClr val="637355"/>
              </a:solidFill>
              <a:latin typeface="Playpen Sans"/>
              <a:ea typeface="Playpen Sans"/>
              <a:cs typeface="Playpen Sans"/>
              <a:sym typeface="Playpen San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21384000" cy="15120000"/>
          </a:xfrm>
          <a:custGeom>
            <a:avLst/>
            <a:gdLst/>
            <a:ahLst/>
            <a:cxnLst/>
            <a:rect l="l" t="t" r="r" b="b"/>
            <a:pathLst>
              <a:path w="21384000" h="15120000">
                <a:moveTo>
                  <a:pt x="0" y="0"/>
                </a:moveTo>
                <a:lnTo>
                  <a:pt x="21384000" y="0"/>
                </a:lnTo>
                <a:lnTo>
                  <a:pt x="21384000" y="15120000"/>
                </a:lnTo>
                <a:lnTo>
                  <a:pt x="0" y="15120000"/>
                </a:lnTo>
                <a:lnTo>
                  <a:pt x="0" y="0"/>
                </a:lnTo>
                <a:close/>
              </a:path>
            </a:pathLst>
          </a:custGeom>
          <a:blipFill>
            <a:blip r:embed="rId3"/>
            <a:stretch>
              <a:fillRect t="-38392" b="-38392"/>
            </a:stretch>
          </a:blipFill>
        </p:spPr>
      </p:sp>
      <p:sp>
        <p:nvSpPr>
          <p:cNvPr id="3" name="Freeform 3"/>
          <p:cNvSpPr/>
          <p:nvPr/>
        </p:nvSpPr>
        <p:spPr>
          <a:xfrm>
            <a:off x="-1206793" y="-711538"/>
            <a:ext cx="5437587" cy="5256334"/>
          </a:xfrm>
          <a:custGeom>
            <a:avLst/>
            <a:gdLst/>
            <a:ahLst/>
            <a:cxnLst/>
            <a:rect l="l" t="t" r="r" b="b"/>
            <a:pathLst>
              <a:path w="5437587" h="5256334">
                <a:moveTo>
                  <a:pt x="0" y="0"/>
                </a:moveTo>
                <a:lnTo>
                  <a:pt x="5437586" y="0"/>
                </a:lnTo>
                <a:lnTo>
                  <a:pt x="5437586" y="5256334"/>
                </a:lnTo>
                <a:lnTo>
                  <a:pt x="0" y="5256334"/>
                </a:lnTo>
                <a:lnTo>
                  <a:pt x="0" y="0"/>
                </a:lnTo>
                <a:close/>
              </a:path>
            </a:pathLst>
          </a:custGeom>
          <a:blipFill>
            <a:blip r:embed="rId4"/>
            <a:stretch>
              <a:fillRect/>
            </a:stretch>
          </a:blipFill>
        </p:spPr>
      </p:sp>
      <p:sp>
        <p:nvSpPr>
          <p:cNvPr id="4" name="Freeform 4"/>
          <p:cNvSpPr/>
          <p:nvPr/>
        </p:nvSpPr>
        <p:spPr>
          <a:xfrm rot="-3035573" flipH="1" flipV="1">
            <a:off x="17397798" y="11733970"/>
            <a:ext cx="5437587" cy="5256334"/>
          </a:xfrm>
          <a:custGeom>
            <a:avLst/>
            <a:gdLst/>
            <a:ahLst/>
            <a:cxnLst/>
            <a:rect l="l" t="t" r="r" b="b"/>
            <a:pathLst>
              <a:path w="5437587" h="5256334">
                <a:moveTo>
                  <a:pt x="5437586" y="5256333"/>
                </a:moveTo>
                <a:lnTo>
                  <a:pt x="0" y="5256333"/>
                </a:lnTo>
                <a:lnTo>
                  <a:pt x="0" y="0"/>
                </a:lnTo>
                <a:lnTo>
                  <a:pt x="5437586" y="0"/>
                </a:lnTo>
                <a:lnTo>
                  <a:pt x="5437586" y="5256333"/>
                </a:lnTo>
                <a:close/>
              </a:path>
            </a:pathLst>
          </a:custGeom>
          <a:blipFill>
            <a:blip r:embed="rId4"/>
            <a:stretch>
              <a:fillRect/>
            </a:stretch>
          </a:blipFill>
        </p:spPr>
      </p:sp>
      <p:sp>
        <p:nvSpPr>
          <p:cNvPr id="5" name="Freeform 5"/>
          <p:cNvSpPr/>
          <p:nvPr/>
        </p:nvSpPr>
        <p:spPr>
          <a:xfrm>
            <a:off x="1512000" y="4890912"/>
            <a:ext cx="17930317" cy="11273687"/>
          </a:xfrm>
          <a:custGeom>
            <a:avLst/>
            <a:gdLst/>
            <a:ahLst/>
            <a:cxnLst/>
            <a:rect l="l" t="t" r="r" b="b"/>
            <a:pathLst>
              <a:path w="17930317" h="11273687">
                <a:moveTo>
                  <a:pt x="0" y="0"/>
                </a:moveTo>
                <a:lnTo>
                  <a:pt x="17930317" y="0"/>
                </a:lnTo>
                <a:lnTo>
                  <a:pt x="17930317" y="11273686"/>
                </a:lnTo>
                <a:lnTo>
                  <a:pt x="0" y="11273686"/>
                </a:lnTo>
                <a:lnTo>
                  <a:pt x="0" y="0"/>
                </a:lnTo>
                <a:close/>
              </a:path>
            </a:pathLst>
          </a:custGeom>
          <a:blipFill>
            <a:blip r:embed="rId5"/>
            <a:stretch>
              <a:fillRect/>
            </a:stretch>
          </a:blipFill>
        </p:spPr>
      </p:sp>
      <p:sp>
        <p:nvSpPr>
          <p:cNvPr id="6" name="Freeform 6"/>
          <p:cNvSpPr/>
          <p:nvPr/>
        </p:nvSpPr>
        <p:spPr>
          <a:xfrm>
            <a:off x="14374901" y="3180067"/>
            <a:ext cx="5059798" cy="3421688"/>
          </a:xfrm>
          <a:custGeom>
            <a:avLst/>
            <a:gdLst/>
            <a:ahLst/>
            <a:cxnLst/>
            <a:rect l="l" t="t" r="r" b="b"/>
            <a:pathLst>
              <a:path w="5059798" h="3421688">
                <a:moveTo>
                  <a:pt x="0" y="0"/>
                </a:moveTo>
                <a:lnTo>
                  <a:pt x="5059797" y="0"/>
                </a:lnTo>
                <a:lnTo>
                  <a:pt x="5059797" y="3421689"/>
                </a:lnTo>
                <a:lnTo>
                  <a:pt x="0" y="342168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TextBox 7"/>
          <p:cNvSpPr txBox="1"/>
          <p:nvPr/>
        </p:nvSpPr>
        <p:spPr>
          <a:xfrm>
            <a:off x="5252325" y="1239965"/>
            <a:ext cx="11934786" cy="4406900"/>
          </a:xfrm>
          <a:prstGeom prst="rect">
            <a:avLst/>
          </a:prstGeom>
        </p:spPr>
        <p:txBody>
          <a:bodyPr wrap="square" lIns="0" tIns="0" rIns="0" bIns="0" rtlCol="0" anchor="t">
            <a:spAutoFit/>
          </a:bodyPr>
          <a:lstStyle/>
          <a:p>
            <a:pPr algn="ctr">
              <a:lnSpc>
                <a:spcPts val="7000"/>
              </a:lnSpc>
              <a:spcBef>
                <a:spcPct val="0"/>
              </a:spcBef>
            </a:pPr>
            <a:r>
              <a:rPr lang="en-US" sz="5000" b="1" dirty="0">
                <a:solidFill>
                  <a:srgbClr val="637355"/>
                </a:solidFill>
                <a:latin typeface="Playpen Sans Bold"/>
                <a:ea typeface="Playpen Sans Bold"/>
                <a:cs typeface="Playpen Sans Bold"/>
                <a:sym typeface="Playpen Sans Bold"/>
              </a:rPr>
              <a:t>Thoughts are not always facts</a:t>
            </a:r>
          </a:p>
          <a:p>
            <a:pPr algn="ctr">
              <a:lnSpc>
                <a:spcPts val="7000"/>
              </a:lnSpc>
              <a:spcBef>
                <a:spcPct val="0"/>
              </a:spcBef>
            </a:pPr>
            <a:endParaRPr lang="en-US" sz="5000" b="1" dirty="0">
              <a:solidFill>
                <a:srgbClr val="637355"/>
              </a:solidFill>
              <a:latin typeface="Playpen Sans Bold"/>
              <a:ea typeface="Playpen Sans Bold"/>
              <a:cs typeface="Playpen Sans Bold"/>
              <a:sym typeface="Playpen Sans Bold"/>
            </a:endParaRPr>
          </a:p>
          <a:p>
            <a:pPr algn="ctr">
              <a:lnSpc>
                <a:spcPts val="7000"/>
              </a:lnSpc>
              <a:spcBef>
                <a:spcPct val="0"/>
              </a:spcBef>
            </a:pPr>
            <a:endParaRPr lang="en-US" sz="5000" b="1" dirty="0">
              <a:solidFill>
                <a:srgbClr val="637355"/>
              </a:solidFill>
              <a:latin typeface="Playpen Sans Bold"/>
              <a:ea typeface="Playpen Sans Bold"/>
              <a:cs typeface="Playpen Sans Bold"/>
              <a:sym typeface="Playpen Sans Bold"/>
            </a:endParaRPr>
          </a:p>
          <a:p>
            <a:pPr algn="ctr">
              <a:lnSpc>
                <a:spcPts val="7000"/>
              </a:lnSpc>
            </a:pPr>
            <a:endParaRPr lang="en-US" sz="5000" b="1" dirty="0">
              <a:solidFill>
                <a:srgbClr val="637355"/>
              </a:solidFill>
              <a:latin typeface="Playpen Sans Bold"/>
              <a:ea typeface="Playpen Sans Bold"/>
              <a:cs typeface="Playpen Sans Bold"/>
              <a:sym typeface="Playpen Sans Bold"/>
            </a:endParaRPr>
          </a:p>
          <a:p>
            <a:pPr algn="ctr">
              <a:lnSpc>
                <a:spcPts val="7000"/>
              </a:lnSpc>
              <a:spcBef>
                <a:spcPct val="0"/>
              </a:spcBef>
            </a:pPr>
            <a:endParaRPr lang="en-US" sz="5000" b="1" dirty="0">
              <a:solidFill>
                <a:srgbClr val="637355"/>
              </a:solidFill>
              <a:latin typeface="Playpen Sans Bold"/>
              <a:ea typeface="Playpen Sans Bold"/>
              <a:cs typeface="Playpen Sans Bold"/>
              <a:sym typeface="Playpen Sans Bold"/>
            </a:endParaRPr>
          </a:p>
        </p:txBody>
      </p:sp>
      <p:sp>
        <p:nvSpPr>
          <p:cNvPr id="8" name="TextBox 8"/>
          <p:cNvSpPr txBox="1"/>
          <p:nvPr/>
        </p:nvSpPr>
        <p:spPr>
          <a:xfrm>
            <a:off x="15446459" y="4112996"/>
            <a:ext cx="3889999" cy="863600"/>
          </a:xfrm>
          <a:prstGeom prst="rect">
            <a:avLst/>
          </a:prstGeom>
        </p:spPr>
        <p:txBody>
          <a:bodyPr wrap="square" lIns="0" tIns="0" rIns="0" bIns="0" rtlCol="0" anchor="t">
            <a:spAutoFit/>
          </a:bodyPr>
          <a:lstStyle/>
          <a:p>
            <a:pPr algn="ctr">
              <a:lnSpc>
                <a:spcPts val="7000"/>
              </a:lnSpc>
              <a:spcBef>
                <a:spcPct val="0"/>
              </a:spcBef>
            </a:pPr>
            <a:r>
              <a:rPr lang="en-US" sz="5000" dirty="0">
                <a:solidFill>
                  <a:srgbClr val="637355"/>
                </a:solidFill>
                <a:latin typeface="Playpen Sans"/>
                <a:ea typeface="Playpen Sans"/>
                <a:cs typeface="Playpen Sans"/>
                <a:sym typeface="Playpen Sans"/>
              </a:rPr>
              <a:t>Evidence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21384000" cy="15120000"/>
          </a:xfrm>
          <a:custGeom>
            <a:avLst/>
            <a:gdLst/>
            <a:ahLst/>
            <a:cxnLst/>
            <a:rect l="l" t="t" r="r" b="b"/>
            <a:pathLst>
              <a:path w="21384000" h="15120000">
                <a:moveTo>
                  <a:pt x="0" y="0"/>
                </a:moveTo>
                <a:lnTo>
                  <a:pt x="21384000" y="0"/>
                </a:lnTo>
                <a:lnTo>
                  <a:pt x="21384000" y="15120000"/>
                </a:lnTo>
                <a:lnTo>
                  <a:pt x="0" y="15120000"/>
                </a:lnTo>
                <a:lnTo>
                  <a:pt x="0" y="0"/>
                </a:lnTo>
                <a:close/>
              </a:path>
            </a:pathLst>
          </a:custGeom>
          <a:blipFill>
            <a:blip r:embed="rId3"/>
            <a:stretch>
              <a:fillRect t="-38392" b="-38392"/>
            </a:stretch>
          </a:blipFill>
        </p:spPr>
      </p:sp>
      <p:sp>
        <p:nvSpPr>
          <p:cNvPr id="3" name="Freeform 3"/>
          <p:cNvSpPr/>
          <p:nvPr/>
        </p:nvSpPr>
        <p:spPr>
          <a:xfrm>
            <a:off x="-1206793" y="-711538"/>
            <a:ext cx="5437587" cy="5256334"/>
          </a:xfrm>
          <a:custGeom>
            <a:avLst/>
            <a:gdLst/>
            <a:ahLst/>
            <a:cxnLst/>
            <a:rect l="l" t="t" r="r" b="b"/>
            <a:pathLst>
              <a:path w="5437587" h="5256334">
                <a:moveTo>
                  <a:pt x="0" y="0"/>
                </a:moveTo>
                <a:lnTo>
                  <a:pt x="5437586" y="0"/>
                </a:lnTo>
                <a:lnTo>
                  <a:pt x="5437586" y="5256334"/>
                </a:lnTo>
                <a:lnTo>
                  <a:pt x="0" y="5256334"/>
                </a:lnTo>
                <a:lnTo>
                  <a:pt x="0" y="0"/>
                </a:lnTo>
                <a:close/>
              </a:path>
            </a:pathLst>
          </a:custGeom>
          <a:blipFill>
            <a:blip r:embed="rId4"/>
            <a:stretch>
              <a:fillRect/>
            </a:stretch>
          </a:blipFill>
        </p:spPr>
      </p:sp>
      <p:sp>
        <p:nvSpPr>
          <p:cNvPr id="4" name="Freeform 4"/>
          <p:cNvSpPr/>
          <p:nvPr/>
        </p:nvSpPr>
        <p:spPr>
          <a:xfrm rot="-3035573" flipH="1" flipV="1">
            <a:off x="17397798" y="11733970"/>
            <a:ext cx="5437587" cy="5256334"/>
          </a:xfrm>
          <a:custGeom>
            <a:avLst/>
            <a:gdLst/>
            <a:ahLst/>
            <a:cxnLst/>
            <a:rect l="l" t="t" r="r" b="b"/>
            <a:pathLst>
              <a:path w="5437587" h="5256334">
                <a:moveTo>
                  <a:pt x="5437586" y="5256333"/>
                </a:moveTo>
                <a:lnTo>
                  <a:pt x="0" y="5256333"/>
                </a:lnTo>
                <a:lnTo>
                  <a:pt x="0" y="0"/>
                </a:lnTo>
                <a:lnTo>
                  <a:pt x="5437586" y="0"/>
                </a:lnTo>
                <a:lnTo>
                  <a:pt x="5437586" y="5256333"/>
                </a:lnTo>
                <a:close/>
              </a:path>
            </a:pathLst>
          </a:custGeom>
          <a:blipFill>
            <a:blip r:embed="rId4"/>
            <a:stretch>
              <a:fillRect/>
            </a:stretch>
          </a:blipFill>
        </p:spPr>
      </p:sp>
      <p:sp>
        <p:nvSpPr>
          <p:cNvPr id="5" name="TextBox 5"/>
          <p:cNvSpPr txBox="1"/>
          <p:nvPr/>
        </p:nvSpPr>
        <p:spPr>
          <a:xfrm>
            <a:off x="3578813" y="2195994"/>
            <a:ext cx="14710172" cy="10721012"/>
          </a:xfrm>
          <a:prstGeom prst="rect">
            <a:avLst/>
          </a:prstGeom>
        </p:spPr>
        <p:txBody>
          <a:bodyPr wrap="square" lIns="0" tIns="0" rIns="0" bIns="0" rtlCol="0" anchor="t">
            <a:spAutoFit/>
          </a:bodyPr>
          <a:lstStyle/>
          <a:p>
            <a:pPr algn="ctr">
              <a:lnSpc>
                <a:spcPts val="7000"/>
              </a:lnSpc>
              <a:spcBef>
                <a:spcPct val="0"/>
              </a:spcBef>
            </a:pPr>
            <a:r>
              <a:rPr lang="en-US" sz="5000" b="1" dirty="0">
                <a:solidFill>
                  <a:srgbClr val="637355"/>
                </a:solidFill>
                <a:latin typeface="Playpen Sans Bold"/>
                <a:ea typeface="Playpen Sans Bold"/>
                <a:cs typeface="Playpen Sans Bold"/>
                <a:sym typeface="Playpen Sans Bold"/>
              </a:rPr>
              <a:t>How to look after your mental health</a:t>
            </a:r>
          </a:p>
          <a:p>
            <a:pPr algn="ctr">
              <a:lnSpc>
                <a:spcPts val="7000"/>
              </a:lnSpc>
              <a:spcBef>
                <a:spcPct val="0"/>
              </a:spcBef>
            </a:pPr>
            <a:endParaRPr lang="en-US" sz="5000" b="1" dirty="0">
              <a:solidFill>
                <a:srgbClr val="637355"/>
              </a:solidFill>
              <a:latin typeface="Playpen Sans Bold"/>
              <a:ea typeface="Playpen Sans Bold"/>
              <a:cs typeface="Playpen Sans Bold"/>
              <a:sym typeface="Playpen Sans Bold"/>
            </a:endParaRPr>
          </a:p>
          <a:p>
            <a:pPr algn="ctr">
              <a:lnSpc>
                <a:spcPts val="7000"/>
              </a:lnSpc>
            </a:pPr>
            <a:r>
              <a:rPr lang="en-US" sz="5000" dirty="0">
                <a:solidFill>
                  <a:srgbClr val="637355"/>
                </a:solidFill>
                <a:latin typeface="Playpen Sans"/>
                <a:ea typeface="Playpen Sans"/>
                <a:cs typeface="Playpen Sans"/>
                <a:sym typeface="Playpen Sans"/>
              </a:rPr>
              <a:t>Sleep</a:t>
            </a:r>
          </a:p>
          <a:p>
            <a:pPr algn="ctr">
              <a:lnSpc>
                <a:spcPts val="7000"/>
              </a:lnSpc>
            </a:pPr>
            <a:r>
              <a:rPr lang="en-US" sz="5000" dirty="0">
                <a:solidFill>
                  <a:srgbClr val="637355"/>
                </a:solidFill>
                <a:latin typeface="Playpen Sans"/>
                <a:ea typeface="Playpen Sans"/>
                <a:cs typeface="Playpen Sans"/>
                <a:sym typeface="Playpen Sans"/>
              </a:rPr>
              <a:t>Food</a:t>
            </a:r>
          </a:p>
          <a:p>
            <a:pPr algn="ctr">
              <a:lnSpc>
                <a:spcPts val="7000"/>
              </a:lnSpc>
            </a:pPr>
            <a:r>
              <a:rPr lang="en-US" sz="5000" dirty="0">
                <a:solidFill>
                  <a:srgbClr val="637355"/>
                </a:solidFill>
                <a:latin typeface="Playpen Sans"/>
                <a:ea typeface="Playpen Sans"/>
                <a:cs typeface="Playpen Sans"/>
                <a:sym typeface="Playpen Sans"/>
              </a:rPr>
              <a:t>Movement</a:t>
            </a:r>
          </a:p>
          <a:p>
            <a:pPr algn="ctr">
              <a:lnSpc>
                <a:spcPts val="7000"/>
              </a:lnSpc>
            </a:pPr>
            <a:r>
              <a:rPr lang="en-US" sz="5000" dirty="0">
                <a:solidFill>
                  <a:srgbClr val="637355"/>
                </a:solidFill>
                <a:latin typeface="Playpen Sans"/>
                <a:ea typeface="Playpen Sans"/>
                <a:cs typeface="Playpen Sans"/>
                <a:sym typeface="Playpen Sans"/>
              </a:rPr>
              <a:t>Playing</a:t>
            </a:r>
          </a:p>
          <a:p>
            <a:pPr algn="ctr">
              <a:lnSpc>
                <a:spcPts val="7000"/>
              </a:lnSpc>
            </a:pPr>
            <a:r>
              <a:rPr lang="en-US" sz="5000" dirty="0">
                <a:solidFill>
                  <a:srgbClr val="637355"/>
                </a:solidFill>
                <a:latin typeface="Playpen Sans"/>
                <a:ea typeface="Playpen Sans"/>
                <a:cs typeface="Playpen Sans"/>
                <a:sym typeface="Playpen Sans"/>
              </a:rPr>
              <a:t>Time outside</a:t>
            </a:r>
          </a:p>
          <a:p>
            <a:pPr algn="ctr">
              <a:lnSpc>
                <a:spcPts val="7000"/>
              </a:lnSpc>
            </a:pPr>
            <a:r>
              <a:rPr lang="en-US" sz="5000" dirty="0">
                <a:solidFill>
                  <a:srgbClr val="637355"/>
                </a:solidFill>
                <a:latin typeface="Playpen Sans"/>
                <a:ea typeface="Playpen Sans"/>
                <a:cs typeface="Playpen Sans"/>
                <a:sym typeface="Playpen Sans"/>
              </a:rPr>
              <a:t>Being with people you trust</a:t>
            </a:r>
          </a:p>
          <a:p>
            <a:pPr algn="ctr">
              <a:lnSpc>
                <a:spcPts val="7000"/>
              </a:lnSpc>
            </a:pPr>
            <a:r>
              <a:rPr lang="en-US" sz="5000" dirty="0">
                <a:solidFill>
                  <a:srgbClr val="637355"/>
                </a:solidFill>
                <a:latin typeface="Playpen Sans"/>
                <a:ea typeface="Playpen Sans"/>
                <a:cs typeface="Playpen Sans"/>
                <a:sym typeface="Playpen Sans"/>
              </a:rPr>
              <a:t>Doing things you enjoy</a:t>
            </a:r>
          </a:p>
          <a:p>
            <a:pPr algn="ctr">
              <a:lnSpc>
                <a:spcPts val="7000"/>
              </a:lnSpc>
            </a:pPr>
            <a:r>
              <a:rPr lang="en-US" sz="5000" dirty="0">
                <a:solidFill>
                  <a:srgbClr val="637355"/>
                </a:solidFill>
                <a:latin typeface="Playpen Sans"/>
                <a:ea typeface="Playpen Sans"/>
                <a:cs typeface="Playpen Sans"/>
                <a:sym typeface="Playpen Sans"/>
              </a:rPr>
              <a:t>Special exercises </a:t>
            </a:r>
          </a:p>
          <a:p>
            <a:pPr algn="ctr">
              <a:lnSpc>
                <a:spcPts val="7000"/>
              </a:lnSpc>
            </a:pPr>
            <a:r>
              <a:rPr lang="en-US" sz="5000" dirty="0">
                <a:solidFill>
                  <a:srgbClr val="637355"/>
                </a:solidFill>
                <a:latin typeface="Playpen Sans"/>
                <a:ea typeface="Playpen Sans"/>
                <a:cs typeface="Playpen Sans"/>
                <a:sym typeface="Playpen Sans"/>
              </a:rPr>
              <a:t>Special interests</a:t>
            </a:r>
          </a:p>
          <a:p>
            <a:pPr algn="ctr">
              <a:lnSpc>
                <a:spcPts val="7000"/>
              </a:lnSpc>
              <a:spcBef>
                <a:spcPct val="0"/>
              </a:spcBef>
            </a:pPr>
            <a:endParaRPr lang="en-US" sz="5000" dirty="0">
              <a:solidFill>
                <a:srgbClr val="637355"/>
              </a:solidFill>
              <a:latin typeface="Playpen Sans"/>
              <a:ea typeface="Playpen Sans"/>
              <a:cs typeface="Playpen Sans"/>
              <a:sym typeface="Playpen Sans"/>
            </a:endParaRPr>
          </a:p>
        </p:txBody>
      </p:sp>
      <p:sp>
        <p:nvSpPr>
          <p:cNvPr id="6" name="Freeform 6"/>
          <p:cNvSpPr/>
          <p:nvPr/>
        </p:nvSpPr>
        <p:spPr>
          <a:xfrm flipH="1">
            <a:off x="493217" y="11992129"/>
            <a:ext cx="2498637" cy="2637084"/>
          </a:xfrm>
          <a:custGeom>
            <a:avLst/>
            <a:gdLst/>
            <a:ahLst/>
            <a:cxnLst/>
            <a:rect l="l" t="t" r="r" b="b"/>
            <a:pathLst>
              <a:path w="2498637" h="2637084">
                <a:moveTo>
                  <a:pt x="2498638" y="0"/>
                </a:moveTo>
                <a:lnTo>
                  <a:pt x="0" y="0"/>
                </a:lnTo>
                <a:lnTo>
                  <a:pt x="0" y="2637084"/>
                </a:lnTo>
                <a:lnTo>
                  <a:pt x="2498638" y="2637084"/>
                </a:lnTo>
                <a:lnTo>
                  <a:pt x="2498638" y="0"/>
                </a:lnTo>
                <a:close/>
              </a:path>
            </a:pathLst>
          </a:custGeom>
          <a:blipFill>
            <a:blip r:embed="rId5"/>
            <a:stretch>
              <a:fillRect/>
            </a:stretch>
          </a:blipFill>
        </p:spPr>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21384000" cy="15120000"/>
          </a:xfrm>
          <a:custGeom>
            <a:avLst/>
            <a:gdLst/>
            <a:ahLst/>
            <a:cxnLst/>
            <a:rect l="l" t="t" r="r" b="b"/>
            <a:pathLst>
              <a:path w="21384000" h="15120000">
                <a:moveTo>
                  <a:pt x="0" y="0"/>
                </a:moveTo>
                <a:lnTo>
                  <a:pt x="21384000" y="0"/>
                </a:lnTo>
                <a:lnTo>
                  <a:pt x="21384000" y="15120000"/>
                </a:lnTo>
                <a:lnTo>
                  <a:pt x="0" y="15120000"/>
                </a:lnTo>
                <a:lnTo>
                  <a:pt x="0" y="0"/>
                </a:lnTo>
                <a:close/>
              </a:path>
            </a:pathLst>
          </a:custGeom>
          <a:blipFill>
            <a:blip r:embed="rId3"/>
            <a:stretch>
              <a:fillRect t="-38392" b="-38392"/>
            </a:stretch>
          </a:blipFill>
        </p:spPr>
      </p:sp>
      <p:sp>
        <p:nvSpPr>
          <p:cNvPr id="3" name="Freeform 3"/>
          <p:cNvSpPr/>
          <p:nvPr/>
        </p:nvSpPr>
        <p:spPr>
          <a:xfrm>
            <a:off x="-1206793" y="-711538"/>
            <a:ext cx="5437587" cy="5256334"/>
          </a:xfrm>
          <a:custGeom>
            <a:avLst/>
            <a:gdLst/>
            <a:ahLst/>
            <a:cxnLst/>
            <a:rect l="l" t="t" r="r" b="b"/>
            <a:pathLst>
              <a:path w="5437587" h="5256334">
                <a:moveTo>
                  <a:pt x="0" y="0"/>
                </a:moveTo>
                <a:lnTo>
                  <a:pt x="5437586" y="0"/>
                </a:lnTo>
                <a:lnTo>
                  <a:pt x="5437586" y="5256334"/>
                </a:lnTo>
                <a:lnTo>
                  <a:pt x="0" y="5256334"/>
                </a:lnTo>
                <a:lnTo>
                  <a:pt x="0" y="0"/>
                </a:lnTo>
                <a:close/>
              </a:path>
            </a:pathLst>
          </a:custGeom>
          <a:blipFill>
            <a:blip r:embed="rId4"/>
            <a:stretch>
              <a:fillRect/>
            </a:stretch>
          </a:blipFill>
        </p:spPr>
      </p:sp>
      <p:sp>
        <p:nvSpPr>
          <p:cNvPr id="4" name="Freeform 4"/>
          <p:cNvSpPr/>
          <p:nvPr/>
        </p:nvSpPr>
        <p:spPr>
          <a:xfrm rot="-3035573" flipH="1" flipV="1">
            <a:off x="17397798" y="11733970"/>
            <a:ext cx="5437587" cy="5256334"/>
          </a:xfrm>
          <a:custGeom>
            <a:avLst/>
            <a:gdLst/>
            <a:ahLst/>
            <a:cxnLst/>
            <a:rect l="l" t="t" r="r" b="b"/>
            <a:pathLst>
              <a:path w="5437587" h="5256334">
                <a:moveTo>
                  <a:pt x="5437586" y="5256333"/>
                </a:moveTo>
                <a:lnTo>
                  <a:pt x="0" y="5256333"/>
                </a:lnTo>
                <a:lnTo>
                  <a:pt x="0" y="0"/>
                </a:lnTo>
                <a:lnTo>
                  <a:pt x="5437586" y="0"/>
                </a:lnTo>
                <a:lnTo>
                  <a:pt x="5437586" y="5256333"/>
                </a:lnTo>
                <a:close/>
              </a:path>
            </a:pathLst>
          </a:custGeom>
          <a:blipFill>
            <a:blip r:embed="rId4"/>
            <a:stretch>
              <a:fillRect/>
            </a:stretch>
          </a:blipFill>
        </p:spPr>
      </p:sp>
      <p:sp>
        <p:nvSpPr>
          <p:cNvPr id="5" name="TextBox 5"/>
          <p:cNvSpPr txBox="1"/>
          <p:nvPr/>
        </p:nvSpPr>
        <p:spPr>
          <a:xfrm>
            <a:off x="2642380" y="1456628"/>
            <a:ext cx="16728487" cy="14819570"/>
          </a:xfrm>
          <a:prstGeom prst="rect">
            <a:avLst/>
          </a:prstGeom>
        </p:spPr>
        <p:txBody>
          <a:bodyPr wrap="square" lIns="0" tIns="0" rIns="0" bIns="0" rtlCol="0" anchor="t">
            <a:spAutoFit/>
          </a:bodyPr>
          <a:lstStyle/>
          <a:p>
            <a:pPr algn="ctr">
              <a:lnSpc>
                <a:spcPts val="7000"/>
              </a:lnSpc>
              <a:spcBef>
                <a:spcPct val="0"/>
              </a:spcBef>
            </a:pPr>
            <a:r>
              <a:rPr lang="en-US" sz="5000" dirty="0">
                <a:solidFill>
                  <a:srgbClr val="554F31"/>
                </a:solidFill>
                <a:latin typeface="Playpen Sans Bold"/>
                <a:ea typeface="Playpen Sans Bold"/>
                <a:cs typeface="Playpen Sans Bold"/>
                <a:sym typeface="Playpen Sans Bold"/>
              </a:rPr>
              <a:t>What does the bible say?</a:t>
            </a:r>
          </a:p>
          <a:p>
            <a:pPr algn="ctr">
              <a:lnSpc>
                <a:spcPts val="7000"/>
              </a:lnSpc>
              <a:spcBef>
                <a:spcPct val="0"/>
              </a:spcBef>
            </a:pPr>
            <a:endParaRPr lang="en-US" sz="5000" b="1" dirty="0">
              <a:solidFill>
                <a:srgbClr val="554F31"/>
              </a:solidFill>
              <a:latin typeface="Playpen Sans" panose="020B0604020202020204" charset="0"/>
              <a:ea typeface="Playpen Sans" panose="020B0604020202020204" charset="0"/>
              <a:cs typeface="Playpen Sans Bold"/>
              <a:sym typeface="Playpen Sans Bold"/>
            </a:endParaRPr>
          </a:p>
          <a:p>
            <a:pPr lvl="0" eaLnBrk="0" fontAlgn="base" hangingPunct="0">
              <a:spcBef>
                <a:spcPct val="0"/>
              </a:spcBef>
              <a:spcAft>
                <a:spcPct val="0"/>
              </a:spcAft>
            </a:pPr>
            <a:r>
              <a:rPr lang="en-US" altLang="en-US" sz="5000" dirty="0">
                <a:solidFill>
                  <a:srgbClr val="554F31"/>
                </a:solidFill>
                <a:latin typeface="Playpen Sans" panose="020B0604020202020204" charset="0"/>
                <a:ea typeface="Playpen Sans" panose="020B0604020202020204" charset="0"/>
              </a:rPr>
              <a:t>Pray/talk* (to God)</a:t>
            </a:r>
          </a:p>
          <a:p>
            <a:pPr lvl="0" eaLnBrk="0" fontAlgn="base" hangingPunct="0">
              <a:spcBef>
                <a:spcPct val="0"/>
              </a:spcBef>
              <a:spcAft>
                <a:spcPct val="0"/>
              </a:spcAft>
            </a:pPr>
            <a:r>
              <a:rPr lang="en-US" altLang="en-US" sz="5000" u="sng" dirty="0">
                <a:solidFill>
                  <a:srgbClr val="554F31"/>
                </a:solidFill>
                <a:latin typeface="Playpen Sans" panose="020B0604020202020204" charset="0"/>
                <a:ea typeface="Playpen Sans" panose="020B0604020202020204" charset="0"/>
              </a:rPr>
              <a:t>Be specific your feelings</a:t>
            </a:r>
          </a:p>
          <a:p>
            <a:pPr lvl="0" eaLnBrk="0" fontAlgn="base" hangingPunct="0">
              <a:spcBef>
                <a:spcPct val="0"/>
              </a:spcBef>
              <a:spcAft>
                <a:spcPct val="0"/>
              </a:spcAft>
            </a:pPr>
            <a:r>
              <a:rPr lang="en-US" altLang="en-US" sz="5000" dirty="0">
                <a:solidFill>
                  <a:srgbClr val="554F31"/>
                </a:solidFill>
                <a:latin typeface="Playpen Sans" panose="020B0604020202020204" charset="0"/>
                <a:ea typeface="Playpen Sans" panose="020B0604020202020204" charset="0"/>
              </a:rPr>
              <a:t>Practice </a:t>
            </a:r>
            <a:r>
              <a:rPr lang="en-US" altLang="en-US" sz="5000" u="sng" dirty="0">
                <a:solidFill>
                  <a:srgbClr val="554F31"/>
                </a:solidFill>
                <a:latin typeface="Playpen Sans" panose="020B0604020202020204" charset="0"/>
                <a:ea typeface="Playpen Sans" panose="020B0604020202020204" charset="0"/>
              </a:rPr>
              <a:t>gratitude</a:t>
            </a:r>
            <a:r>
              <a:rPr lang="en-US" altLang="en-US" sz="5000" dirty="0">
                <a:solidFill>
                  <a:srgbClr val="554F31"/>
                </a:solidFill>
                <a:latin typeface="Playpen Sans" panose="020B0604020202020204" charset="0"/>
                <a:ea typeface="Playpen Sans" panose="020B0604020202020204" charset="0"/>
              </a:rPr>
              <a:t> </a:t>
            </a:r>
          </a:p>
          <a:p>
            <a:pPr lvl="0" eaLnBrk="0" fontAlgn="base" hangingPunct="0">
              <a:spcBef>
                <a:spcPct val="0"/>
              </a:spcBef>
              <a:spcAft>
                <a:spcPct val="0"/>
              </a:spcAft>
            </a:pPr>
            <a:r>
              <a:rPr lang="en-US" altLang="en-US" sz="5000" dirty="0">
                <a:solidFill>
                  <a:srgbClr val="554F31"/>
                </a:solidFill>
                <a:latin typeface="Playpen Sans" panose="020B0604020202020204" charset="0"/>
                <a:ea typeface="Playpen Sans" panose="020B0604020202020204" charset="0"/>
              </a:rPr>
              <a:t>Focus thoughts on what is </a:t>
            </a:r>
            <a:r>
              <a:rPr lang="en-US" altLang="en-US" sz="5000" u="sng" dirty="0">
                <a:solidFill>
                  <a:srgbClr val="554F31"/>
                </a:solidFill>
                <a:latin typeface="Playpen Sans" panose="020B0604020202020204" charset="0"/>
                <a:ea typeface="Playpen Sans" panose="020B0604020202020204" charset="0"/>
              </a:rPr>
              <a:t>true</a:t>
            </a:r>
            <a:r>
              <a:rPr lang="en-US" altLang="en-US" sz="5000" dirty="0">
                <a:solidFill>
                  <a:srgbClr val="554F31"/>
                </a:solidFill>
                <a:latin typeface="Playpen Sans" panose="020B0604020202020204" charset="0"/>
                <a:ea typeface="Playpen Sans" panose="020B0604020202020204" charset="0"/>
              </a:rPr>
              <a:t>, good, lovely (v.8)</a:t>
            </a:r>
          </a:p>
          <a:p>
            <a:pPr lvl="0" eaLnBrk="0" fontAlgn="base" hangingPunct="0">
              <a:spcBef>
                <a:spcPct val="0"/>
              </a:spcBef>
              <a:spcAft>
                <a:spcPct val="0"/>
              </a:spcAft>
            </a:pPr>
            <a:endParaRPr lang="en-GB" sz="5400" dirty="0">
              <a:solidFill>
                <a:srgbClr val="554F31"/>
              </a:solidFill>
            </a:endParaRPr>
          </a:p>
          <a:p>
            <a:pPr lvl="0" algn="ctr" eaLnBrk="0" fontAlgn="base" hangingPunct="0">
              <a:spcBef>
                <a:spcPct val="0"/>
              </a:spcBef>
              <a:spcAft>
                <a:spcPct val="0"/>
              </a:spcAft>
            </a:pPr>
            <a:r>
              <a:rPr lang="en-GB" sz="5400" dirty="0">
                <a:solidFill>
                  <a:srgbClr val="554F31"/>
                </a:solidFill>
                <a:latin typeface="Playpen Sans" panose="020B0604020202020204" charset="0"/>
                <a:ea typeface="Playpen Sans" panose="020B0604020202020204" charset="0"/>
              </a:rPr>
              <a:t>Philippians 4:8</a:t>
            </a:r>
            <a:endParaRPr lang="en-US" altLang="en-US" sz="5000" dirty="0">
              <a:solidFill>
                <a:srgbClr val="554F31"/>
              </a:solidFill>
              <a:latin typeface="Playpen Sans" panose="020B0604020202020204" charset="0"/>
              <a:ea typeface="Playpen Sans" panose="020B0604020202020204" charset="0"/>
            </a:endParaRPr>
          </a:p>
          <a:p>
            <a:pPr algn="ctr">
              <a:lnSpc>
                <a:spcPts val="7000"/>
              </a:lnSpc>
              <a:spcBef>
                <a:spcPct val="0"/>
              </a:spcBef>
            </a:pPr>
            <a:endParaRPr lang="en-US" sz="5000" b="1" dirty="0">
              <a:solidFill>
                <a:srgbClr val="554F31"/>
              </a:solidFill>
              <a:latin typeface="Playpen Sans" panose="020B0604020202020204" charset="0"/>
              <a:ea typeface="Playpen Sans" panose="020B0604020202020204" charset="0"/>
              <a:cs typeface="Playpen Sans Bold"/>
              <a:sym typeface="Playpen Sans Bold"/>
            </a:endParaRPr>
          </a:p>
          <a:p>
            <a:r>
              <a:rPr lang="en-GB" sz="5000" dirty="0">
                <a:solidFill>
                  <a:srgbClr val="554F31"/>
                </a:solidFill>
                <a:latin typeface="Playpen Sans" panose="020B0604020202020204" charset="0"/>
                <a:ea typeface="Playpen Sans" panose="020B0604020202020204" charset="0"/>
              </a:rPr>
              <a:t>Paul said:</a:t>
            </a:r>
          </a:p>
          <a:p>
            <a:pPr marL="685800" indent="-685800">
              <a:buFont typeface="Arial" panose="020B0604020202020204" pitchFamily="34" charset="0"/>
              <a:buChar char="•"/>
            </a:pPr>
            <a:r>
              <a:rPr lang="en-GB" sz="5000" dirty="0">
                <a:solidFill>
                  <a:srgbClr val="554F31"/>
                </a:solidFill>
                <a:latin typeface="Playpen Sans" panose="020B0604020202020204" charset="0"/>
                <a:ea typeface="Playpen Sans" panose="020B0604020202020204" charset="0"/>
              </a:rPr>
              <a:t>Don’t be consumed by anxiety</a:t>
            </a:r>
          </a:p>
          <a:p>
            <a:pPr marL="685800" indent="-685800">
              <a:buFont typeface="Arial" panose="020B0604020202020204" pitchFamily="34" charset="0"/>
              <a:buChar char="•"/>
            </a:pPr>
            <a:r>
              <a:rPr lang="en-GB" sz="5000" dirty="0">
                <a:solidFill>
                  <a:srgbClr val="554F31"/>
                </a:solidFill>
                <a:latin typeface="Playpen Sans" panose="020B0604020202020204" charset="0"/>
                <a:ea typeface="Playpen Sans" panose="020B0604020202020204" charset="0"/>
              </a:rPr>
              <a:t>Pray</a:t>
            </a:r>
          </a:p>
          <a:p>
            <a:pPr marL="685800" indent="-685800">
              <a:buFont typeface="Arial" panose="020B0604020202020204" pitchFamily="34" charset="0"/>
              <a:buChar char="•"/>
            </a:pPr>
            <a:r>
              <a:rPr lang="en-GB" sz="5000" u="sng" dirty="0">
                <a:solidFill>
                  <a:srgbClr val="554F31"/>
                </a:solidFill>
                <a:latin typeface="Playpen Sans" panose="020B0604020202020204" charset="0"/>
                <a:ea typeface="Playpen Sans" panose="020B0604020202020204" charset="0"/>
              </a:rPr>
              <a:t>Be thankful</a:t>
            </a:r>
          </a:p>
          <a:p>
            <a:pPr marL="685800" indent="-685800">
              <a:buFont typeface="Arial" panose="020B0604020202020204" pitchFamily="34" charset="0"/>
              <a:buChar char="•"/>
            </a:pPr>
            <a:r>
              <a:rPr lang="en-GB" sz="5000" u="sng" dirty="0">
                <a:solidFill>
                  <a:srgbClr val="554F31"/>
                </a:solidFill>
                <a:latin typeface="Playpen Sans" panose="020B0604020202020204" charset="0"/>
                <a:ea typeface="Playpen Sans" panose="020B0604020202020204" charset="0"/>
              </a:rPr>
              <a:t>Receive God’s peace</a:t>
            </a:r>
          </a:p>
          <a:p>
            <a:pPr algn="ctr">
              <a:lnSpc>
                <a:spcPts val="7000"/>
              </a:lnSpc>
              <a:spcBef>
                <a:spcPct val="0"/>
              </a:spcBef>
            </a:pPr>
            <a:endParaRPr lang="en-US" sz="5000" b="1" dirty="0">
              <a:solidFill>
                <a:srgbClr val="554F31"/>
              </a:solidFill>
              <a:latin typeface="Playpen Sans Bold"/>
              <a:ea typeface="Playpen Sans Bold"/>
              <a:cs typeface="Playpen Sans Bold"/>
              <a:sym typeface="Playpen Sans Bold"/>
            </a:endParaRPr>
          </a:p>
          <a:p>
            <a:pPr algn="ctr">
              <a:lnSpc>
                <a:spcPts val="7000"/>
              </a:lnSpc>
              <a:spcBef>
                <a:spcPct val="0"/>
              </a:spcBef>
            </a:pPr>
            <a:endParaRPr lang="en-US" sz="5000" b="1" dirty="0">
              <a:solidFill>
                <a:srgbClr val="554F31"/>
              </a:solidFill>
              <a:latin typeface="Playpen Sans Bold"/>
              <a:ea typeface="Playpen Sans Bold"/>
              <a:cs typeface="Playpen Sans"/>
              <a:sym typeface="Playpen Sans Bold"/>
            </a:endParaRPr>
          </a:p>
          <a:p>
            <a:pPr algn="ctr">
              <a:lnSpc>
                <a:spcPts val="7000"/>
              </a:lnSpc>
              <a:spcBef>
                <a:spcPct val="0"/>
              </a:spcBef>
            </a:pPr>
            <a:endParaRPr lang="en-US" sz="5000" b="1" dirty="0">
              <a:solidFill>
                <a:srgbClr val="554F31"/>
              </a:solidFill>
              <a:latin typeface="Playpen Sans Bold"/>
              <a:ea typeface="Playpen Sans Bold"/>
              <a:cs typeface="Playpen Sans"/>
              <a:sym typeface="Playpen Sans Bold"/>
            </a:endParaRPr>
          </a:p>
          <a:p>
            <a:pPr algn="ctr">
              <a:lnSpc>
                <a:spcPts val="7000"/>
              </a:lnSpc>
              <a:spcBef>
                <a:spcPct val="0"/>
              </a:spcBef>
            </a:pPr>
            <a:endParaRPr lang="en-US" sz="5000" dirty="0">
              <a:solidFill>
                <a:srgbClr val="554F31"/>
              </a:solidFill>
              <a:latin typeface="Playpen Sans"/>
              <a:ea typeface="Playpen Sans"/>
              <a:cs typeface="Playpen Sans"/>
              <a:sym typeface="Playpen Sans"/>
            </a:endParaRPr>
          </a:p>
        </p:txBody>
      </p:sp>
      <p:sp>
        <p:nvSpPr>
          <p:cNvPr id="7" name="Rectangle 1">
            <a:extLst>
              <a:ext uri="{FF2B5EF4-FFF2-40B4-BE49-F238E27FC236}">
                <a16:creationId xmlns:a16="http://schemas.microsoft.com/office/drawing/2014/main" id="{DF3886BC-BA0C-4599-A406-9354602F925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Freeform 5">
            <a:extLst>
              <a:ext uri="{FF2B5EF4-FFF2-40B4-BE49-F238E27FC236}">
                <a16:creationId xmlns:a16="http://schemas.microsoft.com/office/drawing/2014/main" id="{F88E2A1F-BD55-4025-B195-AE2D5578CB27}"/>
              </a:ext>
            </a:extLst>
          </p:cNvPr>
          <p:cNvSpPr/>
          <p:nvPr/>
        </p:nvSpPr>
        <p:spPr>
          <a:xfrm>
            <a:off x="16359963" y="-409404"/>
            <a:ext cx="5335020" cy="5335020"/>
          </a:xfrm>
          <a:custGeom>
            <a:avLst/>
            <a:gdLst/>
            <a:ahLst/>
            <a:cxnLst/>
            <a:rect l="l" t="t" r="r" b="b"/>
            <a:pathLst>
              <a:path w="5335020" h="5335020">
                <a:moveTo>
                  <a:pt x="0" y="0"/>
                </a:moveTo>
                <a:lnTo>
                  <a:pt x="5335020" y="0"/>
                </a:lnTo>
                <a:lnTo>
                  <a:pt x="5335020" y="5335019"/>
                </a:lnTo>
                <a:lnTo>
                  <a:pt x="0" y="5335019"/>
                </a:lnTo>
                <a:lnTo>
                  <a:pt x="0" y="0"/>
                </a:lnTo>
                <a:close/>
              </a:path>
            </a:pathLst>
          </a:custGeom>
          <a:blipFill>
            <a:blip r:embed="rId5">
              <a:alphaModFix amt="19999"/>
            </a:blip>
            <a:stretch>
              <a:fillRect/>
            </a:stretch>
          </a:blipFill>
        </p:spPr>
      </p:sp>
    </p:spTree>
    <p:extLst>
      <p:ext uri="{BB962C8B-B14F-4D97-AF65-F5344CB8AC3E}">
        <p14:creationId xmlns:p14="http://schemas.microsoft.com/office/powerpoint/2010/main" val="42326678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21384000" cy="15120000"/>
          </a:xfrm>
          <a:custGeom>
            <a:avLst/>
            <a:gdLst/>
            <a:ahLst/>
            <a:cxnLst/>
            <a:rect l="l" t="t" r="r" b="b"/>
            <a:pathLst>
              <a:path w="21384000" h="15120000">
                <a:moveTo>
                  <a:pt x="0" y="0"/>
                </a:moveTo>
                <a:lnTo>
                  <a:pt x="21384000" y="0"/>
                </a:lnTo>
                <a:lnTo>
                  <a:pt x="21384000" y="15120000"/>
                </a:lnTo>
                <a:lnTo>
                  <a:pt x="0" y="15120000"/>
                </a:lnTo>
                <a:lnTo>
                  <a:pt x="0" y="0"/>
                </a:lnTo>
                <a:close/>
              </a:path>
            </a:pathLst>
          </a:custGeom>
          <a:blipFill>
            <a:blip r:embed="rId3"/>
            <a:stretch>
              <a:fillRect t="-38392" b="-38392"/>
            </a:stretch>
          </a:blipFill>
        </p:spPr>
      </p:sp>
      <p:sp>
        <p:nvSpPr>
          <p:cNvPr id="3" name="Freeform 3"/>
          <p:cNvSpPr/>
          <p:nvPr/>
        </p:nvSpPr>
        <p:spPr>
          <a:xfrm>
            <a:off x="-1206793" y="-711538"/>
            <a:ext cx="5437587" cy="5256334"/>
          </a:xfrm>
          <a:custGeom>
            <a:avLst/>
            <a:gdLst/>
            <a:ahLst/>
            <a:cxnLst/>
            <a:rect l="l" t="t" r="r" b="b"/>
            <a:pathLst>
              <a:path w="5437587" h="5256334">
                <a:moveTo>
                  <a:pt x="0" y="0"/>
                </a:moveTo>
                <a:lnTo>
                  <a:pt x="5437586" y="0"/>
                </a:lnTo>
                <a:lnTo>
                  <a:pt x="5437586" y="5256334"/>
                </a:lnTo>
                <a:lnTo>
                  <a:pt x="0" y="5256334"/>
                </a:lnTo>
                <a:lnTo>
                  <a:pt x="0" y="0"/>
                </a:lnTo>
                <a:close/>
              </a:path>
            </a:pathLst>
          </a:custGeom>
          <a:blipFill>
            <a:blip r:embed="rId4"/>
            <a:stretch>
              <a:fillRect/>
            </a:stretch>
          </a:blipFill>
        </p:spPr>
      </p:sp>
      <p:sp>
        <p:nvSpPr>
          <p:cNvPr id="4" name="Freeform 4"/>
          <p:cNvSpPr/>
          <p:nvPr/>
        </p:nvSpPr>
        <p:spPr>
          <a:xfrm rot="-3035573" flipH="1" flipV="1">
            <a:off x="17397798" y="11733970"/>
            <a:ext cx="5437587" cy="5256334"/>
          </a:xfrm>
          <a:custGeom>
            <a:avLst/>
            <a:gdLst/>
            <a:ahLst/>
            <a:cxnLst/>
            <a:rect l="l" t="t" r="r" b="b"/>
            <a:pathLst>
              <a:path w="5437587" h="5256334">
                <a:moveTo>
                  <a:pt x="5437586" y="5256333"/>
                </a:moveTo>
                <a:lnTo>
                  <a:pt x="0" y="5256333"/>
                </a:lnTo>
                <a:lnTo>
                  <a:pt x="0" y="0"/>
                </a:lnTo>
                <a:lnTo>
                  <a:pt x="5437586" y="0"/>
                </a:lnTo>
                <a:lnTo>
                  <a:pt x="5437586" y="5256333"/>
                </a:lnTo>
                <a:close/>
              </a:path>
            </a:pathLst>
          </a:custGeom>
          <a:blipFill>
            <a:blip r:embed="rId4"/>
            <a:stretch>
              <a:fillRect/>
            </a:stretch>
          </a:blipFill>
        </p:spPr>
      </p:sp>
      <p:sp>
        <p:nvSpPr>
          <p:cNvPr id="5" name="TextBox 5"/>
          <p:cNvSpPr txBox="1"/>
          <p:nvPr/>
        </p:nvSpPr>
        <p:spPr>
          <a:xfrm>
            <a:off x="3906125" y="1343462"/>
            <a:ext cx="13561850" cy="13311465"/>
          </a:xfrm>
          <a:prstGeom prst="rect">
            <a:avLst/>
          </a:prstGeom>
        </p:spPr>
        <p:txBody>
          <a:bodyPr wrap="square" lIns="0" tIns="0" rIns="0" bIns="0" rtlCol="0" anchor="t">
            <a:spAutoFit/>
          </a:bodyPr>
          <a:lstStyle/>
          <a:p>
            <a:pPr algn="ctr">
              <a:lnSpc>
                <a:spcPts val="7000"/>
              </a:lnSpc>
              <a:spcBef>
                <a:spcPct val="0"/>
              </a:spcBef>
            </a:pPr>
            <a:r>
              <a:rPr lang="en-US" sz="5000" b="1" dirty="0">
                <a:solidFill>
                  <a:srgbClr val="637355"/>
                </a:solidFill>
                <a:latin typeface="Playpen Sans Bold"/>
                <a:ea typeface="Playpen Sans Bold"/>
                <a:cs typeface="Playpen Sans Bold"/>
                <a:sym typeface="Playpen Sans Bold"/>
              </a:rPr>
              <a:t>What to do when feelings feel too big</a:t>
            </a:r>
          </a:p>
          <a:p>
            <a:pPr algn="ctr">
              <a:lnSpc>
                <a:spcPts val="7000"/>
              </a:lnSpc>
            </a:pPr>
            <a:endParaRPr lang="en-US" sz="5000" b="1" dirty="0">
              <a:solidFill>
                <a:srgbClr val="637355"/>
              </a:solidFill>
              <a:latin typeface="Playpen Sans Bold"/>
              <a:ea typeface="Playpen Sans Bold"/>
              <a:cs typeface="Playpen Sans Bold"/>
              <a:sym typeface="Playpen Sans Bold"/>
            </a:endParaRPr>
          </a:p>
          <a:p>
            <a:pPr algn="ctr">
              <a:lnSpc>
                <a:spcPts val="10350"/>
              </a:lnSpc>
            </a:pPr>
            <a:r>
              <a:rPr lang="en-US" sz="5000" dirty="0">
                <a:solidFill>
                  <a:srgbClr val="637355"/>
                </a:solidFill>
                <a:latin typeface="Playpen Sans"/>
                <a:ea typeface="Playpen Sans"/>
                <a:cs typeface="Playpen Sans"/>
                <a:sym typeface="Playpen Sans"/>
              </a:rPr>
              <a:t>Who can I talk* to?</a:t>
            </a:r>
          </a:p>
          <a:p>
            <a:pPr algn="ctr">
              <a:lnSpc>
                <a:spcPts val="10350"/>
              </a:lnSpc>
            </a:pPr>
            <a:r>
              <a:rPr lang="en-US" sz="5000" dirty="0">
                <a:solidFill>
                  <a:srgbClr val="637355"/>
                </a:solidFill>
                <a:latin typeface="Playpen Sans"/>
                <a:ea typeface="Playpen Sans"/>
                <a:cs typeface="Playpen Sans"/>
                <a:sym typeface="Playpen Sans"/>
              </a:rPr>
              <a:t>What helps me calm down?</a:t>
            </a:r>
          </a:p>
          <a:p>
            <a:pPr algn="ctr">
              <a:lnSpc>
                <a:spcPts val="10350"/>
              </a:lnSpc>
            </a:pPr>
            <a:r>
              <a:rPr lang="en-US" sz="5000" dirty="0">
                <a:solidFill>
                  <a:srgbClr val="637355"/>
                </a:solidFill>
                <a:latin typeface="Playpen Sans"/>
                <a:ea typeface="Playpen Sans"/>
                <a:cs typeface="Playpen Sans"/>
                <a:sym typeface="Playpen Sans"/>
              </a:rPr>
              <a:t>Where is my safe space?</a:t>
            </a:r>
          </a:p>
          <a:p>
            <a:pPr algn="ctr">
              <a:lnSpc>
                <a:spcPts val="10350"/>
              </a:lnSpc>
            </a:pPr>
            <a:r>
              <a:rPr lang="en-US" sz="5000" dirty="0">
                <a:solidFill>
                  <a:srgbClr val="637355"/>
                </a:solidFill>
                <a:latin typeface="Playpen Sans"/>
                <a:ea typeface="Playpen Sans"/>
                <a:cs typeface="Playpen Sans"/>
                <a:sym typeface="Playpen Sans"/>
              </a:rPr>
              <a:t>What can I do with my body?</a:t>
            </a:r>
          </a:p>
          <a:p>
            <a:pPr algn="ctr">
              <a:lnSpc>
                <a:spcPts val="10350"/>
              </a:lnSpc>
            </a:pPr>
            <a:endParaRPr lang="en-US" sz="5000" dirty="0">
              <a:solidFill>
                <a:srgbClr val="637355"/>
              </a:solidFill>
              <a:latin typeface="Playpen Sans"/>
              <a:ea typeface="Playpen Sans"/>
              <a:cs typeface="Playpen Sans"/>
              <a:sym typeface="Playpen Sans"/>
            </a:endParaRPr>
          </a:p>
          <a:p>
            <a:pPr algn="ctr">
              <a:lnSpc>
                <a:spcPts val="10350"/>
              </a:lnSpc>
            </a:pPr>
            <a:endParaRPr lang="en-US" sz="5000" dirty="0">
              <a:solidFill>
                <a:srgbClr val="637355"/>
              </a:solidFill>
              <a:latin typeface="Playpen Sans"/>
              <a:ea typeface="Playpen Sans"/>
              <a:cs typeface="Playpen Sans"/>
              <a:sym typeface="Playpen Sans"/>
            </a:endParaRPr>
          </a:p>
          <a:p>
            <a:pPr algn="ctr">
              <a:lnSpc>
                <a:spcPts val="10350"/>
              </a:lnSpc>
            </a:pPr>
            <a:endParaRPr lang="en-US" sz="5000" dirty="0">
              <a:solidFill>
                <a:srgbClr val="637355"/>
              </a:solidFill>
              <a:latin typeface="Playpen Sans"/>
              <a:ea typeface="Playpen Sans"/>
              <a:cs typeface="Playpen Sans"/>
              <a:sym typeface="Playpen Sans"/>
            </a:endParaRPr>
          </a:p>
          <a:p>
            <a:pPr>
              <a:lnSpc>
                <a:spcPts val="10350"/>
              </a:lnSpc>
            </a:pPr>
            <a:r>
              <a:rPr lang="en-US" sz="3000" dirty="0">
                <a:solidFill>
                  <a:srgbClr val="637355"/>
                </a:solidFill>
                <a:latin typeface="Playpen Sans"/>
                <a:ea typeface="Playpen Sans"/>
                <a:cs typeface="Playpen Sans"/>
                <a:sym typeface="Playpen Sans"/>
              </a:rPr>
              <a:t>* Share with</a:t>
            </a:r>
          </a:p>
          <a:p>
            <a:pPr algn="ctr">
              <a:lnSpc>
                <a:spcPts val="7000"/>
              </a:lnSpc>
              <a:spcBef>
                <a:spcPct val="0"/>
              </a:spcBef>
            </a:pPr>
            <a:endParaRPr lang="en-US" sz="5000" dirty="0">
              <a:solidFill>
                <a:srgbClr val="637355"/>
              </a:solidFill>
              <a:latin typeface="Playpen Sans"/>
              <a:ea typeface="Playpen Sans"/>
              <a:cs typeface="Playpen Sans"/>
              <a:sym typeface="Playpen Sans"/>
            </a:endParaRPr>
          </a:p>
        </p:txBody>
      </p:sp>
      <p:sp>
        <p:nvSpPr>
          <p:cNvPr id="6" name="Freeform 6"/>
          <p:cNvSpPr/>
          <p:nvPr/>
        </p:nvSpPr>
        <p:spPr>
          <a:xfrm>
            <a:off x="1148241" y="7999194"/>
            <a:ext cx="4374752" cy="4298194"/>
          </a:xfrm>
          <a:custGeom>
            <a:avLst/>
            <a:gdLst/>
            <a:ahLst/>
            <a:cxnLst/>
            <a:rect l="l" t="t" r="r" b="b"/>
            <a:pathLst>
              <a:path w="4374752" h="4298194">
                <a:moveTo>
                  <a:pt x="0" y="0"/>
                </a:moveTo>
                <a:lnTo>
                  <a:pt x="4374752" y="0"/>
                </a:lnTo>
                <a:lnTo>
                  <a:pt x="4374752" y="4298194"/>
                </a:lnTo>
                <a:lnTo>
                  <a:pt x="0" y="429819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7" name="Freeform 7"/>
          <p:cNvSpPr/>
          <p:nvPr/>
        </p:nvSpPr>
        <p:spPr>
          <a:xfrm>
            <a:off x="6792935" y="9517878"/>
            <a:ext cx="3110787" cy="4133936"/>
          </a:xfrm>
          <a:custGeom>
            <a:avLst/>
            <a:gdLst/>
            <a:ahLst/>
            <a:cxnLst/>
            <a:rect l="l" t="t" r="r" b="b"/>
            <a:pathLst>
              <a:path w="3110787" h="4133936">
                <a:moveTo>
                  <a:pt x="0" y="0"/>
                </a:moveTo>
                <a:lnTo>
                  <a:pt x="3110787" y="0"/>
                </a:lnTo>
                <a:lnTo>
                  <a:pt x="3110787" y="4133936"/>
                </a:lnTo>
                <a:lnTo>
                  <a:pt x="0" y="413393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8" name="Freeform 8"/>
          <p:cNvSpPr/>
          <p:nvPr/>
        </p:nvSpPr>
        <p:spPr>
          <a:xfrm flipH="1">
            <a:off x="1639905" y="1916629"/>
            <a:ext cx="1531038" cy="1615871"/>
          </a:xfrm>
          <a:custGeom>
            <a:avLst/>
            <a:gdLst/>
            <a:ahLst/>
            <a:cxnLst/>
            <a:rect l="l" t="t" r="r" b="b"/>
            <a:pathLst>
              <a:path w="1531038" h="1615871">
                <a:moveTo>
                  <a:pt x="1531038" y="0"/>
                </a:moveTo>
                <a:lnTo>
                  <a:pt x="0" y="0"/>
                </a:lnTo>
                <a:lnTo>
                  <a:pt x="0" y="1615871"/>
                </a:lnTo>
                <a:lnTo>
                  <a:pt x="1531038" y="1615871"/>
                </a:lnTo>
                <a:lnTo>
                  <a:pt x="1531038" y="0"/>
                </a:lnTo>
                <a:close/>
              </a:path>
            </a:pathLst>
          </a:custGeom>
          <a:blipFill>
            <a:blip r:embed="rId9"/>
            <a:stretch>
              <a:fillRect/>
            </a:stretch>
          </a:blipFill>
        </p:spPr>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21384000" cy="15120000"/>
          </a:xfrm>
          <a:custGeom>
            <a:avLst/>
            <a:gdLst/>
            <a:ahLst/>
            <a:cxnLst/>
            <a:rect l="l" t="t" r="r" b="b"/>
            <a:pathLst>
              <a:path w="21384000" h="15120000">
                <a:moveTo>
                  <a:pt x="0" y="0"/>
                </a:moveTo>
                <a:lnTo>
                  <a:pt x="21384000" y="0"/>
                </a:lnTo>
                <a:lnTo>
                  <a:pt x="21384000" y="15120000"/>
                </a:lnTo>
                <a:lnTo>
                  <a:pt x="0" y="15120000"/>
                </a:lnTo>
                <a:lnTo>
                  <a:pt x="0" y="0"/>
                </a:lnTo>
                <a:close/>
              </a:path>
            </a:pathLst>
          </a:custGeom>
          <a:blipFill>
            <a:blip r:embed="rId3"/>
            <a:stretch>
              <a:fillRect t="-38392" b="-38392"/>
            </a:stretch>
          </a:blipFill>
        </p:spPr>
      </p:sp>
      <p:sp>
        <p:nvSpPr>
          <p:cNvPr id="3" name="Freeform 3"/>
          <p:cNvSpPr/>
          <p:nvPr/>
        </p:nvSpPr>
        <p:spPr>
          <a:xfrm>
            <a:off x="-1206793" y="-711538"/>
            <a:ext cx="5437587" cy="5256334"/>
          </a:xfrm>
          <a:custGeom>
            <a:avLst/>
            <a:gdLst/>
            <a:ahLst/>
            <a:cxnLst/>
            <a:rect l="l" t="t" r="r" b="b"/>
            <a:pathLst>
              <a:path w="5437587" h="5256334">
                <a:moveTo>
                  <a:pt x="0" y="0"/>
                </a:moveTo>
                <a:lnTo>
                  <a:pt x="5437586" y="0"/>
                </a:lnTo>
                <a:lnTo>
                  <a:pt x="5437586" y="5256334"/>
                </a:lnTo>
                <a:lnTo>
                  <a:pt x="0" y="5256334"/>
                </a:lnTo>
                <a:lnTo>
                  <a:pt x="0" y="0"/>
                </a:lnTo>
                <a:close/>
              </a:path>
            </a:pathLst>
          </a:custGeom>
          <a:blipFill>
            <a:blip r:embed="rId4"/>
            <a:stretch>
              <a:fillRect/>
            </a:stretch>
          </a:blipFill>
        </p:spPr>
      </p:sp>
      <p:sp>
        <p:nvSpPr>
          <p:cNvPr id="4" name="Freeform 4"/>
          <p:cNvSpPr/>
          <p:nvPr/>
        </p:nvSpPr>
        <p:spPr>
          <a:xfrm rot="-3035573" flipH="1" flipV="1">
            <a:off x="17397798" y="11733970"/>
            <a:ext cx="5437587" cy="5256334"/>
          </a:xfrm>
          <a:custGeom>
            <a:avLst/>
            <a:gdLst/>
            <a:ahLst/>
            <a:cxnLst/>
            <a:rect l="l" t="t" r="r" b="b"/>
            <a:pathLst>
              <a:path w="5437587" h="5256334">
                <a:moveTo>
                  <a:pt x="5437586" y="5256333"/>
                </a:moveTo>
                <a:lnTo>
                  <a:pt x="0" y="5256333"/>
                </a:lnTo>
                <a:lnTo>
                  <a:pt x="0" y="0"/>
                </a:lnTo>
                <a:lnTo>
                  <a:pt x="5437586" y="0"/>
                </a:lnTo>
                <a:lnTo>
                  <a:pt x="5437586" y="5256333"/>
                </a:lnTo>
                <a:close/>
              </a:path>
            </a:pathLst>
          </a:custGeom>
          <a:blipFill>
            <a:blip r:embed="rId4"/>
            <a:stretch>
              <a:fillRect/>
            </a:stretch>
          </a:blipFill>
        </p:spPr>
      </p:sp>
      <p:sp>
        <p:nvSpPr>
          <p:cNvPr id="5" name="Freeform 5"/>
          <p:cNvSpPr/>
          <p:nvPr/>
        </p:nvSpPr>
        <p:spPr>
          <a:xfrm>
            <a:off x="16359963" y="-409404"/>
            <a:ext cx="5335020" cy="5335020"/>
          </a:xfrm>
          <a:custGeom>
            <a:avLst/>
            <a:gdLst/>
            <a:ahLst/>
            <a:cxnLst/>
            <a:rect l="l" t="t" r="r" b="b"/>
            <a:pathLst>
              <a:path w="5335020" h="5335020">
                <a:moveTo>
                  <a:pt x="0" y="0"/>
                </a:moveTo>
                <a:lnTo>
                  <a:pt x="5335020" y="0"/>
                </a:lnTo>
                <a:lnTo>
                  <a:pt x="5335020" y="5335019"/>
                </a:lnTo>
                <a:lnTo>
                  <a:pt x="0" y="5335019"/>
                </a:lnTo>
                <a:lnTo>
                  <a:pt x="0" y="0"/>
                </a:lnTo>
                <a:close/>
              </a:path>
            </a:pathLst>
          </a:custGeom>
          <a:blipFill>
            <a:blip r:embed="rId5">
              <a:alphaModFix amt="19999"/>
            </a:blip>
            <a:stretch>
              <a:fillRect/>
            </a:stretch>
          </a:blipFill>
        </p:spPr>
      </p:sp>
      <p:sp>
        <p:nvSpPr>
          <p:cNvPr id="6" name="TextBox 6"/>
          <p:cNvSpPr txBox="1"/>
          <p:nvPr/>
        </p:nvSpPr>
        <p:spPr>
          <a:xfrm>
            <a:off x="1512000" y="5365372"/>
            <a:ext cx="18852450" cy="6212085"/>
          </a:xfrm>
          <a:prstGeom prst="rect">
            <a:avLst/>
          </a:prstGeom>
        </p:spPr>
        <p:txBody>
          <a:bodyPr wrap="square" lIns="0" tIns="0" rIns="0" bIns="0" rtlCol="0" anchor="t">
            <a:spAutoFit/>
          </a:bodyPr>
          <a:lstStyle/>
          <a:p>
            <a:pPr algn="l">
              <a:lnSpc>
                <a:spcPts val="9799"/>
              </a:lnSpc>
            </a:pPr>
            <a:endParaRPr dirty="0"/>
          </a:p>
          <a:p>
            <a:pPr algn="l">
              <a:lnSpc>
                <a:spcPts val="9799"/>
              </a:lnSpc>
            </a:pPr>
            <a:r>
              <a:rPr lang="en-US" sz="6999" dirty="0">
                <a:solidFill>
                  <a:srgbClr val="6B7B5E"/>
                </a:solidFill>
                <a:latin typeface="Playpen Sans"/>
                <a:ea typeface="Playpen Sans"/>
                <a:cs typeface="Playpen Sans"/>
                <a:sym typeface="Playpen Sans"/>
              </a:rPr>
              <a:t>“I feel safe with…”</a:t>
            </a:r>
          </a:p>
          <a:p>
            <a:pPr algn="l">
              <a:lnSpc>
                <a:spcPts val="9799"/>
              </a:lnSpc>
            </a:pPr>
            <a:endParaRPr lang="en-US" sz="6999" dirty="0">
              <a:solidFill>
                <a:srgbClr val="6B7B5E"/>
              </a:solidFill>
              <a:latin typeface="Playpen Sans"/>
              <a:ea typeface="Playpen Sans"/>
              <a:cs typeface="Playpen Sans"/>
              <a:sym typeface="Playpen Sans"/>
            </a:endParaRPr>
          </a:p>
          <a:p>
            <a:pPr algn="l">
              <a:lnSpc>
                <a:spcPts val="9799"/>
              </a:lnSpc>
            </a:pPr>
            <a:r>
              <a:rPr lang="en-US" sz="6999" dirty="0">
                <a:solidFill>
                  <a:srgbClr val="6B7B5E"/>
                </a:solidFill>
                <a:latin typeface="Playpen Sans"/>
                <a:ea typeface="Playpen Sans"/>
                <a:cs typeface="Playpen Sans"/>
                <a:sym typeface="Playpen Sans"/>
              </a:rPr>
              <a:t>“These </a:t>
            </a:r>
            <a:r>
              <a:rPr lang="en-US" sz="6999" dirty="0">
                <a:solidFill>
                  <a:srgbClr val="821616"/>
                </a:solidFill>
                <a:latin typeface="Playpen Sans"/>
                <a:ea typeface="Playpen Sans"/>
                <a:cs typeface="Playpen Sans"/>
                <a:sym typeface="Playpen Sans"/>
              </a:rPr>
              <a:t>people</a:t>
            </a:r>
            <a:r>
              <a:rPr lang="en-US" sz="6999" dirty="0">
                <a:solidFill>
                  <a:srgbClr val="6B7B5E"/>
                </a:solidFill>
                <a:latin typeface="Playpen Sans"/>
                <a:ea typeface="Playpen Sans"/>
                <a:cs typeface="Playpen Sans"/>
                <a:sym typeface="Playpen Sans"/>
              </a:rPr>
              <a:t> help </a:t>
            </a:r>
            <a:r>
              <a:rPr lang="en-US" sz="6999" dirty="0">
                <a:solidFill>
                  <a:srgbClr val="821616"/>
                </a:solidFill>
                <a:latin typeface="Playpen Sans"/>
                <a:ea typeface="Playpen Sans"/>
                <a:cs typeface="Playpen Sans"/>
                <a:sym typeface="Playpen Sans"/>
              </a:rPr>
              <a:t>me</a:t>
            </a:r>
            <a:r>
              <a:rPr lang="en-US" sz="6999" dirty="0">
                <a:solidFill>
                  <a:srgbClr val="6B7B5E"/>
                </a:solidFill>
                <a:latin typeface="Playpen Sans"/>
                <a:ea typeface="Playpen Sans"/>
                <a:cs typeface="Playpen Sans"/>
                <a:sym typeface="Playpen Sans"/>
              </a:rPr>
              <a:t> feel I belong…”</a:t>
            </a:r>
          </a:p>
          <a:p>
            <a:pPr algn="l">
              <a:lnSpc>
                <a:spcPts val="9799"/>
              </a:lnSpc>
            </a:pPr>
            <a:endParaRPr lang="en-US" sz="6999" dirty="0">
              <a:solidFill>
                <a:srgbClr val="6B7B5E"/>
              </a:solidFill>
              <a:latin typeface="Playpen Sans"/>
              <a:ea typeface="Playpen Sans"/>
              <a:cs typeface="Playpen Sans"/>
              <a:sym typeface="Playpen Sans"/>
            </a:endParaRPr>
          </a:p>
        </p:txBody>
      </p:sp>
      <p:sp>
        <p:nvSpPr>
          <p:cNvPr id="7" name="Freeform 7"/>
          <p:cNvSpPr/>
          <p:nvPr/>
        </p:nvSpPr>
        <p:spPr>
          <a:xfrm>
            <a:off x="3077782" y="9176339"/>
            <a:ext cx="1153012" cy="416525"/>
          </a:xfrm>
          <a:custGeom>
            <a:avLst/>
            <a:gdLst/>
            <a:ahLst/>
            <a:cxnLst/>
            <a:rect l="l" t="t" r="r" b="b"/>
            <a:pathLst>
              <a:path w="1153012" h="416525">
                <a:moveTo>
                  <a:pt x="0" y="0"/>
                </a:moveTo>
                <a:lnTo>
                  <a:pt x="1153011" y="0"/>
                </a:lnTo>
                <a:lnTo>
                  <a:pt x="1153011" y="416526"/>
                </a:lnTo>
                <a:lnTo>
                  <a:pt x="0" y="416526"/>
                </a:lnTo>
                <a:lnTo>
                  <a:pt x="0" y="0"/>
                </a:lnTo>
                <a:close/>
              </a:path>
            </a:pathLst>
          </a:custGeom>
          <a:blipFill>
            <a:blip r:embed="rId6">
              <a:alphaModFix amt="50000"/>
              <a:extLst>
                <a:ext uri="{96DAC541-7B7A-43D3-8B79-37D633B846F1}">
                  <asvg:svgBlip xmlns:asvg="http://schemas.microsoft.com/office/drawing/2016/SVG/main" r:embed="rId7"/>
                </a:ext>
              </a:extLst>
            </a:blip>
            <a:stretch>
              <a:fillRect/>
            </a:stretch>
          </a:blipFill>
        </p:spPr>
      </p:sp>
      <p:sp>
        <p:nvSpPr>
          <p:cNvPr id="8" name="TextBox 8"/>
          <p:cNvSpPr txBox="1"/>
          <p:nvPr/>
        </p:nvSpPr>
        <p:spPr>
          <a:xfrm>
            <a:off x="781050" y="1860202"/>
            <a:ext cx="12653031" cy="1708151"/>
          </a:xfrm>
          <a:prstGeom prst="rect">
            <a:avLst/>
          </a:prstGeom>
        </p:spPr>
        <p:txBody>
          <a:bodyPr wrap="square" lIns="0" tIns="0" rIns="0" bIns="0" rtlCol="0" anchor="t">
            <a:spAutoFit/>
          </a:bodyPr>
          <a:lstStyle/>
          <a:p>
            <a:pPr algn="ctr">
              <a:lnSpc>
                <a:spcPts val="13999"/>
              </a:lnSpc>
              <a:spcBef>
                <a:spcPct val="0"/>
              </a:spcBef>
            </a:pPr>
            <a:r>
              <a:rPr lang="en-US" sz="9999" b="1" dirty="0">
                <a:solidFill>
                  <a:srgbClr val="6B7B5E"/>
                </a:solidFill>
                <a:latin typeface="Playpen Sans"/>
                <a:ea typeface="Playpen Sans"/>
                <a:cs typeface="Playpen Sans"/>
                <a:sym typeface="Playpen Sans"/>
              </a:rPr>
              <a:t>My Safe Place</a:t>
            </a:r>
          </a:p>
        </p:txBody>
      </p:sp>
      <p:sp>
        <p:nvSpPr>
          <p:cNvPr id="9" name="Freeform 9"/>
          <p:cNvSpPr/>
          <p:nvPr/>
        </p:nvSpPr>
        <p:spPr>
          <a:xfrm>
            <a:off x="4923842" y="6579609"/>
            <a:ext cx="1153012" cy="416525"/>
          </a:xfrm>
          <a:custGeom>
            <a:avLst/>
            <a:gdLst/>
            <a:ahLst/>
            <a:cxnLst/>
            <a:rect l="l" t="t" r="r" b="b"/>
            <a:pathLst>
              <a:path w="1153012" h="416525">
                <a:moveTo>
                  <a:pt x="0" y="0"/>
                </a:moveTo>
                <a:lnTo>
                  <a:pt x="1153012" y="0"/>
                </a:lnTo>
                <a:lnTo>
                  <a:pt x="1153012" y="416526"/>
                </a:lnTo>
                <a:lnTo>
                  <a:pt x="0" y="416526"/>
                </a:lnTo>
                <a:lnTo>
                  <a:pt x="0" y="0"/>
                </a:lnTo>
                <a:close/>
              </a:path>
            </a:pathLst>
          </a:custGeom>
          <a:blipFill>
            <a:blip r:embed="rId6">
              <a:alphaModFix amt="50000"/>
              <a:extLst>
                <a:ext uri="{96DAC541-7B7A-43D3-8B79-37D633B846F1}">
                  <asvg:svgBlip xmlns:asvg="http://schemas.microsoft.com/office/drawing/2016/SVG/main" r:embed="rId7"/>
                </a:ext>
              </a:extLst>
            </a:blip>
            <a:stretch>
              <a:fillRect/>
            </a:stretch>
          </a:blipFill>
        </p:spPr>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21384000" cy="15120000"/>
          </a:xfrm>
          <a:custGeom>
            <a:avLst/>
            <a:gdLst/>
            <a:ahLst/>
            <a:cxnLst/>
            <a:rect l="l" t="t" r="r" b="b"/>
            <a:pathLst>
              <a:path w="21384000" h="15120000">
                <a:moveTo>
                  <a:pt x="0" y="0"/>
                </a:moveTo>
                <a:lnTo>
                  <a:pt x="21384000" y="0"/>
                </a:lnTo>
                <a:lnTo>
                  <a:pt x="21384000" y="15120000"/>
                </a:lnTo>
                <a:lnTo>
                  <a:pt x="0" y="15120000"/>
                </a:lnTo>
                <a:lnTo>
                  <a:pt x="0" y="0"/>
                </a:lnTo>
                <a:close/>
              </a:path>
            </a:pathLst>
          </a:custGeom>
          <a:blipFill>
            <a:blip r:embed="rId3"/>
            <a:stretch>
              <a:fillRect t="-38392" b="-38392"/>
            </a:stretch>
          </a:blipFill>
        </p:spPr>
      </p:sp>
      <p:sp>
        <p:nvSpPr>
          <p:cNvPr id="3" name="Freeform 3"/>
          <p:cNvSpPr/>
          <p:nvPr/>
        </p:nvSpPr>
        <p:spPr>
          <a:xfrm>
            <a:off x="-1206793" y="-711538"/>
            <a:ext cx="5437587" cy="5256334"/>
          </a:xfrm>
          <a:custGeom>
            <a:avLst/>
            <a:gdLst/>
            <a:ahLst/>
            <a:cxnLst/>
            <a:rect l="l" t="t" r="r" b="b"/>
            <a:pathLst>
              <a:path w="5437587" h="5256334">
                <a:moveTo>
                  <a:pt x="0" y="0"/>
                </a:moveTo>
                <a:lnTo>
                  <a:pt x="5437586" y="0"/>
                </a:lnTo>
                <a:lnTo>
                  <a:pt x="5437586" y="5256334"/>
                </a:lnTo>
                <a:lnTo>
                  <a:pt x="0" y="5256334"/>
                </a:lnTo>
                <a:lnTo>
                  <a:pt x="0" y="0"/>
                </a:lnTo>
                <a:close/>
              </a:path>
            </a:pathLst>
          </a:custGeom>
          <a:blipFill>
            <a:blip r:embed="rId4"/>
            <a:stretch>
              <a:fillRect/>
            </a:stretch>
          </a:blipFill>
        </p:spPr>
      </p:sp>
      <p:sp>
        <p:nvSpPr>
          <p:cNvPr id="4" name="Freeform 4"/>
          <p:cNvSpPr/>
          <p:nvPr/>
        </p:nvSpPr>
        <p:spPr>
          <a:xfrm rot="-3035573" flipH="1" flipV="1">
            <a:off x="17397798" y="11733970"/>
            <a:ext cx="5437587" cy="5256334"/>
          </a:xfrm>
          <a:custGeom>
            <a:avLst/>
            <a:gdLst/>
            <a:ahLst/>
            <a:cxnLst/>
            <a:rect l="l" t="t" r="r" b="b"/>
            <a:pathLst>
              <a:path w="5437587" h="5256334">
                <a:moveTo>
                  <a:pt x="5437586" y="5256333"/>
                </a:moveTo>
                <a:lnTo>
                  <a:pt x="0" y="5256333"/>
                </a:lnTo>
                <a:lnTo>
                  <a:pt x="0" y="0"/>
                </a:lnTo>
                <a:lnTo>
                  <a:pt x="5437586" y="0"/>
                </a:lnTo>
                <a:lnTo>
                  <a:pt x="5437586" y="5256333"/>
                </a:lnTo>
                <a:close/>
              </a:path>
            </a:pathLst>
          </a:custGeom>
          <a:blipFill>
            <a:blip r:embed="rId4"/>
            <a:stretch>
              <a:fillRect/>
            </a:stretch>
          </a:blipFill>
        </p:spPr>
      </p:sp>
      <p:sp>
        <p:nvSpPr>
          <p:cNvPr id="5" name="Freeform 5"/>
          <p:cNvSpPr/>
          <p:nvPr/>
        </p:nvSpPr>
        <p:spPr>
          <a:xfrm>
            <a:off x="16359963" y="-409404"/>
            <a:ext cx="5335020" cy="5335020"/>
          </a:xfrm>
          <a:custGeom>
            <a:avLst/>
            <a:gdLst/>
            <a:ahLst/>
            <a:cxnLst/>
            <a:rect l="l" t="t" r="r" b="b"/>
            <a:pathLst>
              <a:path w="5335020" h="5335020">
                <a:moveTo>
                  <a:pt x="0" y="0"/>
                </a:moveTo>
                <a:lnTo>
                  <a:pt x="5335020" y="0"/>
                </a:lnTo>
                <a:lnTo>
                  <a:pt x="5335020" y="5335019"/>
                </a:lnTo>
                <a:lnTo>
                  <a:pt x="0" y="5335019"/>
                </a:lnTo>
                <a:lnTo>
                  <a:pt x="0" y="0"/>
                </a:lnTo>
                <a:close/>
              </a:path>
            </a:pathLst>
          </a:custGeom>
          <a:blipFill>
            <a:blip r:embed="rId5">
              <a:alphaModFix amt="19999"/>
            </a:blip>
            <a:stretch>
              <a:fillRect/>
            </a:stretch>
          </a:blipFill>
        </p:spPr>
      </p:sp>
      <p:sp>
        <p:nvSpPr>
          <p:cNvPr id="6" name="TextBox 6"/>
          <p:cNvSpPr txBox="1"/>
          <p:nvPr/>
        </p:nvSpPr>
        <p:spPr>
          <a:xfrm>
            <a:off x="1767819" y="1726129"/>
            <a:ext cx="11129031" cy="1708151"/>
          </a:xfrm>
          <a:prstGeom prst="rect">
            <a:avLst/>
          </a:prstGeom>
        </p:spPr>
        <p:txBody>
          <a:bodyPr wrap="square" lIns="0" tIns="0" rIns="0" bIns="0" rtlCol="0" anchor="t">
            <a:spAutoFit/>
          </a:bodyPr>
          <a:lstStyle/>
          <a:p>
            <a:pPr algn="ctr">
              <a:lnSpc>
                <a:spcPts val="13999"/>
              </a:lnSpc>
              <a:spcBef>
                <a:spcPct val="0"/>
              </a:spcBef>
            </a:pPr>
            <a:r>
              <a:rPr lang="en-US" sz="9999" dirty="0">
                <a:solidFill>
                  <a:srgbClr val="6B7B5E"/>
                </a:solidFill>
                <a:latin typeface="Playpen Sans"/>
                <a:ea typeface="Playpen Sans"/>
                <a:cs typeface="Playpen Sans"/>
                <a:sym typeface="Playpen Sans"/>
              </a:rPr>
              <a:t>My Safe Place</a:t>
            </a:r>
          </a:p>
        </p:txBody>
      </p:sp>
      <p:sp>
        <p:nvSpPr>
          <p:cNvPr id="7" name="TextBox 7"/>
          <p:cNvSpPr txBox="1"/>
          <p:nvPr/>
        </p:nvSpPr>
        <p:spPr>
          <a:xfrm>
            <a:off x="1512000" y="6506738"/>
            <a:ext cx="17938050" cy="4949825"/>
          </a:xfrm>
          <a:prstGeom prst="rect">
            <a:avLst/>
          </a:prstGeom>
        </p:spPr>
        <p:txBody>
          <a:bodyPr wrap="square" lIns="0" tIns="0" rIns="0" bIns="0" rtlCol="0" anchor="t">
            <a:spAutoFit/>
          </a:bodyPr>
          <a:lstStyle/>
          <a:p>
            <a:pPr algn="l">
              <a:lnSpc>
                <a:spcPts val="10000"/>
              </a:lnSpc>
            </a:pPr>
            <a:r>
              <a:rPr lang="en-US" sz="5000" dirty="0">
                <a:solidFill>
                  <a:srgbClr val="6B7B5E"/>
                </a:solidFill>
                <a:latin typeface="Playpen Sans"/>
                <a:ea typeface="Playpen Sans"/>
                <a:cs typeface="Playpen Sans"/>
                <a:sym typeface="Playpen Sans"/>
              </a:rPr>
              <a:t>“I know I belong because…”</a:t>
            </a:r>
          </a:p>
          <a:p>
            <a:pPr algn="l">
              <a:lnSpc>
                <a:spcPts val="10000"/>
              </a:lnSpc>
            </a:pPr>
            <a:r>
              <a:rPr lang="en-US" sz="5000" dirty="0">
                <a:solidFill>
                  <a:srgbClr val="6B7B5E"/>
                </a:solidFill>
                <a:latin typeface="Playpen Sans"/>
                <a:ea typeface="Playpen Sans"/>
                <a:cs typeface="Playpen Sans"/>
                <a:sym typeface="Playpen Sans"/>
              </a:rPr>
              <a:t>“I feel like I belong when…”</a:t>
            </a:r>
          </a:p>
          <a:p>
            <a:pPr algn="l">
              <a:lnSpc>
                <a:spcPts val="10000"/>
              </a:lnSpc>
            </a:pPr>
            <a:r>
              <a:rPr lang="en-US" sz="5000" dirty="0">
                <a:solidFill>
                  <a:srgbClr val="6B7B5E"/>
                </a:solidFill>
                <a:latin typeface="Playpen Sans"/>
                <a:ea typeface="Playpen Sans"/>
                <a:cs typeface="Playpen Sans"/>
                <a:sym typeface="Playpen Sans"/>
              </a:rPr>
              <a:t>“The people who help me feel that I belong are …”</a:t>
            </a:r>
          </a:p>
          <a:p>
            <a:pPr algn="l">
              <a:lnSpc>
                <a:spcPts val="10000"/>
              </a:lnSpc>
            </a:pPr>
            <a:endParaRPr lang="en-US" sz="5000" dirty="0">
              <a:solidFill>
                <a:srgbClr val="6B7B5E"/>
              </a:solidFill>
              <a:latin typeface="Playpen Sans"/>
              <a:ea typeface="Playpen Sans"/>
              <a:cs typeface="Playpen Sans"/>
              <a:sym typeface="Playpen Sans"/>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2541</TotalTime>
  <Words>792</Words>
  <Application>Microsoft Office PowerPoint</Application>
  <PresentationFormat>Custom</PresentationFormat>
  <Paragraphs>191</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Playpen Sans Bold</vt:lpstr>
      <vt:lpstr>Calibri</vt:lpstr>
      <vt:lpstr>Arial</vt:lpstr>
      <vt:lpstr>Playpen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Children's Mental Health Week</dc:title>
  <dc:creator>Liz Castell</dc:creator>
  <cp:lastModifiedBy>Liz Castell</cp:lastModifiedBy>
  <cp:revision>6</cp:revision>
  <dcterms:created xsi:type="dcterms:W3CDTF">2006-08-16T00:00:00Z</dcterms:created>
  <dcterms:modified xsi:type="dcterms:W3CDTF">2026-02-11T14:33:46Z</dcterms:modified>
  <dc:identifier>DAG7khGS0Ek</dc:identifier>
</cp:coreProperties>
</file>