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3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x="18288000" cy="10287000"/>
  <p:notesSz cx="6858000" cy="9144000"/>
  <p:embeddedFontLst>
    <p:embeddedFont>
      <p:font typeface="Sailors" charset="1" panose="02000000000000000000"/>
      <p:regular r:id="rId31"/>
    </p:embeddedFont>
    <p:embeddedFont>
      <p:font typeface="Funtastic" charset="1" panose="00000000000000000000"/>
      <p:regular r:id="rId32"/>
    </p:embeddedFont>
    <p:embeddedFont>
      <p:font typeface="Buffalo" charset="1" panose="00000500000000000000"/>
      <p:regular r:id="rId33"/>
    </p:embeddedFont>
    <p:embeddedFont>
      <p:font typeface="Badger Script" charset="1" panose="00000000000000000000"/>
      <p:regular r:id="rId34"/>
    </p:embeddedFont>
    <p:embeddedFont>
      <p:font typeface="Milk Tea Font TH Bold" charset="1" panose="02000503000000000000"/>
      <p:regular r:id="rId38"/>
    </p:embeddedFont>
    <p:embeddedFont>
      <p:font typeface="Milk Tea Font TH" charset="1" panose="02000503000000000000"/>
      <p:regular r:id="rId41"/>
    </p:embeddedFont>
    <p:embeddedFont>
      <p:font typeface="TT Milks Script" charset="1" panose="02000506020000020003"/>
      <p:regular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Slide" Target="notesSlides/notesSlide2.xml"/><Relationship Id="rId21" Type="http://schemas.openxmlformats.org/officeDocument/2006/relationships/slide" Target="slides/slide16.xml"/><Relationship Id="rId34" Type="http://schemas.openxmlformats.org/officeDocument/2006/relationships/font" Target="fonts/font34.fntdata"/><Relationship Id="rId42" Type="http://schemas.openxmlformats.org/officeDocument/2006/relationships/notesSlide" Target="notesSlides/notesSlide4.xml"/><Relationship Id="rId47" Type="http://schemas.openxmlformats.org/officeDocument/2006/relationships/font" Target="fonts/font47.fntdata"/><Relationship Id="rId50" Type="http://schemas.openxmlformats.org/officeDocument/2006/relationships/customXml" Target="../customXml/item3.xml"/><Relationship Id="rId7" Type="http://schemas.openxmlformats.org/officeDocument/2006/relationships/slide" Target="slides/slide2.xml"/><Relationship Id="rId16" Type="http://schemas.openxmlformats.org/officeDocument/2006/relationships/slide" Target="slides/slide11.xml"/><Relationship Id="rId2" Type="http://schemas.openxmlformats.org/officeDocument/2006/relationships/presProps" Target="presProps.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32.fntdata"/><Relationship Id="rId37" Type="http://schemas.openxmlformats.org/officeDocument/2006/relationships/notesSlide" Target="notesSlides/notesSlide1.xml"/><Relationship Id="rId40" Type="http://schemas.openxmlformats.org/officeDocument/2006/relationships/notesSlide" Target="notesSlides/notesSlide3.xml"/><Relationship Id="rId45" Type="http://schemas.openxmlformats.org/officeDocument/2006/relationships/notesSlide" Target="notesSlides/notesSlide7.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2.xml"/><Relationship Id="rId5" Type="http://schemas.openxmlformats.org/officeDocument/2006/relationships/tableStyles" Target="tableStyles.xml"/><Relationship Id="rId49" Type="http://schemas.openxmlformats.org/officeDocument/2006/relationships/customXml" Target="../customXml/item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31.fntdata"/><Relationship Id="rId44" Type="http://schemas.openxmlformats.org/officeDocument/2006/relationships/notesSlide" Target="notesSlides/notesSlide6.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4" Type="http://schemas.openxmlformats.org/officeDocument/2006/relationships/theme" Target="theme/theme1.xml"/><Relationship Id="rId43" Type="http://schemas.openxmlformats.org/officeDocument/2006/relationships/notesSlide" Target="notesSlides/notesSlide5.xml"/><Relationship Id="rId9" Type="http://schemas.openxmlformats.org/officeDocument/2006/relationships/slide" Target="slides/slide4.xml"/><Relationship Id="rId48" Type="http://schemas.openxmlformats.org/officeDocument/2006/relationships/customXml" Target="../customXml/item1.xml"/><Relationship Id="rId8" Type="http://schemas.openxmlformats.org/officeDocument/2006/relationships/slide" Target="slides/slide3.xml"/><Relationship Id="rId3" Type="http://schemas.openxmlformats.org/officeDocument/2006/relationships/viewProps" Target="viewProps.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33.fntdata"/><Relationship Id="rId38" Type="http://schemas.openxmlformats.org/officeDocument/2006/relationships/font" Target="fonts/font38.fntdata"/><Relationship Id="rId46" Type="http://schemas.openxmlformats.org/officeDocument/2006/relationships/notesSlide" Target="notesSlides/notesSlide8.xml"/><Relationship Id="rId20" Type="http://schemas.openxmlformats.org/officeDocument/2006/relationships/slide" Target="slides/slide15.xml"/><Relationship Id="rId41" Type="http://schemas.openxmlformats.org/officeDocument/2006/relationships/font" Target="fonts/font41.fntdata"/><Relationship Id="rId1" Type="http://schemas.openxmlformats.org/officeDocument/2006/relationships/slideMaster" Target="slideMasters/slideMaster1.xml"/><Relationship Id="rId6" Type="http://schemas.openxmlformats.org/officeDocument/2006/relationships/slide" Target="slides/slide1.xml"/></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1.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3.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6.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7.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8.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3.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Highlight 'keeps'</a:t>
            </a:r>
          </a:p>
          <a:p>
            <a:r>
              <a:rPr lang="en-US"/>
              <a:t>What are the reasons they might not want you to play?</a:t>
            </a:r>
          </a:p>
          <a:p>
            <a:r>
              <a:rPr lang="en-US"/>
              <a:t>Is there ever a time where that's ok?</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They tell you that they are fine - some children are</a:t>
            </a:r>
          </a:p>
          <a:p>
            <a:r>
              <a:rPr lang="en-US"/>
              <a:t>What if they look sad - how do we know they feed sad?</a:t>
            </a:r>
          </a:p>
          <a:p>
            <a:r>
              <a:rPr lang="en-US"/>
              <a:t/>
            </a:r>
          </a:p>
          <a:p>
            <a:r>
              <a:rPr lang="en-US"/>
              <a:t>Get the children to consider that some children are happy to decompress at playtimes without other people. It is important to check in on them and make judgements based on their body language/facial expressions etc. </a:t>
            </a:r>
          </a:p>
          <a:p>
            <a:r>
              <a:rPr lang="en-US"/>
              <a:t/>
            </a:r>
          </a:p>
          <a:p>
            <a:r>
              <a:rPr lang="en-US"/>
              <a:t>Some children feel calm and happy when they have quiet time by themselves. It helps their brains feel safe and settled. For some children, especially those who are autistic or whose bodies get overwhelmed easily, playtime can feel very busy, loud, or confusing. Having time alone helps them regulate (that means helping their body and feelings get back to a comfortable level).</a:t>
            </a:r>
          </a:p>
          <a:p>
            <a:r>
              <a:rPr lang="en-US"/>
              <a:t/>
            </a:r>
          </a:p>
          <a:p>
            <a:r>
              <a:rPr lang="en-US"/>
              <a:t>Being alone doesn’t always mean someone is lonely or sad. It might just mean they’re looking after themselves in the way that works best for their brain.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Think about the importance of saying no to something you don't want to - and the importance of accepting that!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Pushing once is not bullying - discuss </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5.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Crying indicates what? Discuss</a:t>
            </a:r>
          </a:p>
          <a:p>
            <a:r>
              <a:rPr lang="en-US"/>
              <a:t>Is it ok if someone likes it?</a:t>
            </a:r>
          </a:p>
          <a:p>
            <a:r>
              <a:rPr lang="en-US"/>
              <a:t>What should the other friend do?</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6.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Thinking about protected characteristics </a:t>
            </a:r>
          </a:p>
          <a:p>
            <a:r>
              <a:rPr lang="en-US"/>
              <a:t>hair</a:t>
            </a:r>
          </a:p>
          <a:p>
            <a:r>
              <a:rPr lang="en-US"/>
              <a:t>race</a:t>
            </a:r>
          </a:p>
          <a:p>
            <a:r>
              <a:rPr lang="en-US"/>
              <a:t>religion</a:t>
            </a:r>
          </a:p>
          <a:p>
            <a:r>
              <a:rPr lang="en-US"/>
              <a:t>health</a:t>
            </a:r>
          </a:p>
          <a:p>
            <a:r>
              <a:rPr lang="en-US"/>
              <a:t>neurodiversity </a:t>
            </a:r>
          </a:p>
          <a:p>
            <a:r>
              <a:rPr lang="en-US"/>
              <a:t/>
            </a:r>
          </a:p>
          <a:p>
            <a:r>
              <a:rPr lang="en-US"/>
              <a:t>someone is ok with it but it might offend someone else (So a red line = not sensible)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7.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Being assertive not bossy</a:t>
            </a:r>
          </a:p>
          <a:p>
            <a:r>
              <a:rPr lang="en-US"/>
              <a:t>Expressing feelings - v.important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8.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Importance of being calm and polite - not 'getting their back up' and them being defensive, they are less likely to listen</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 Id="rId3" Target="../media/image1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 Id="rId3" Target="../media/image13.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 Id="rId3" Target="../media/image14.png" Type="http://schemas.openxmlformats.org/officeDocument/2006/relationships/image"/><Relationship Id="rId4" Target="../media/image15.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11.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xml" Type="http://schemas.openxmlformats.org/officeDocument/2006/relationships/notesSlide"/><Relationship Id="rId3" Target="../media/image11.jpeg" Type="http://schemas.openxmlformats.org/officeDocument/2006/relationships/image"/><Relationship Id="rId4" Target="../media/image16.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3.xml" Type="http://schemas.openxmlformats.org/officeDocument/2006/relationships/notesSlide"/><Relationship Id="rId3" Target="../media/image11.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4.xml" Type="http://schemas.openxmlformats.org/officeDocument/2006/relationships/notesSlide"/><Relationship Id="rId3" Target="../media/image11.jpeg" Type="http://schemas.openxmlformats.org/officeDocument/2006/relationships/image"/><Relationship Id="rId4" Target="../media/image17.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5.xml" Type="http://schemas.openxmlformats.org/officeDocument/2006/relationships/notesSlide"/><Relationship Id="rId3" Target="../media/image11.jpe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6.xml" Type="http://schemas.openxmlformats.org/officeDocument/2006/relationships/notesSlide"/><Relationship Id="rId3" Target="../media/image11.jpeg" Type="http://schemas.openxmlformats.org/officeDocument/2006/relationships/image"/><Relationship Id="rId4" Target="../media/image18.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7.xml" Type="http://schemas.openxmlformats.org/officeDocument/2006/relationships/notesSlide"/><Relationship Id="rId3" Target="../media/image11.jpe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 Id="rId3" Target="../media/image21.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8.xml" Type="http://schemas.openxmlformats.org/officeDocument/2006/relationships/notesSlide"/><Relationship Id="rId3" Target="../media/image11.jpe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 Id="rId3" Target="../media/image22.png" Type="http://schemas.openxmlformats.org/officeDocument/2006/relationships/image"/><Relationship Id="rId4" Target="../media/image23.sv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4.png" Type="http://schemas.openxmlformats.org/officeDocument/2006/relationships/image"/><Relationship Id="rId3" Target="../media/image25.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7F1EE"/>
        </a:solidFill>
      </p:bgPr>
    </p:bg>
    <p:spTree>
      <p:nvGrpSpPr>
        <p:cNvPr id="1" name=""/>
        <p:cNvGrpSpPr/>
        <p:nvPr/>
      </p:nvGrpSpPr>
      <p:grpSpPr>
        <a:xfrm>
          <a:off x="0" y="0"/>
          <a:ext cx="0" cy="0"/>
          <a:chOff x="0" y="0"/>
          <a:chExt cx="0" cy="0"/>
        </a:xfrm>
      </p:grpSpPr>
      <p:grpSp>
        <p:nvGrpSpPr>
          <p:cNvPr name="Group 2" id="2"/>
          <p:cNvGrpSpPr/>
          <p:nvPr/>
        </p:nvGrpSpPr>
        <p:grpSpPr>
          <a:xfrm rot="0">
            <a:off x="2086733" y="1414250"/>
            <a:ext cx="14114534" cy="7458501"/>
            <a:chOff x="0" y="0"/>
            <a:chExt cx="3717408" cy="1964379"/>
          </a:xfrm>
        </p:grpSpPr>
        <p:sp>
          <p:nvSpPr>
            <p:cNvPr name="Freeform 3" id="3"/>
            <p:cNvSpPr/>
            <p:nvPr/>
          </p:nvSpPr>
          <p:spPr>
            <a:xfrm flipH="false" flipV="false" rot="0">
              <a:off x="0" y="0"/>
              <a:ext cx="3717408" cy="1964379"/>
            </a:xfrm>
            <a:custGeom>
              <a:avLst/>
              <a:gdLst/>
              <a:ahLst/>
              <a:cxnLst/>
              <a:rect r="r" b="b" t="t" l="l"/>
              <a:pathLst>
                <a:path h="1964379" w="3717408">
                  <a:moveTo>
                    <a:pt x="0" y="0"/>
                  </a:moveTo>
                  <a:lnTo>
                    <a:pt x="3717408" y="0"/>
                  </a:lnTo>
                  <a:lnTo>
                    <a:pt x="3717408" y="1964379"/>
                  </a:lnTo>
                  <a:lnTo>
                    <a:pt x="0" y="1964379"/>
                  </a:lnTo>
                  <a:close/>
                </a:path>
              </a:pathLst>
            </a:custGeom>
            <a:solidFill>
              <a:srgbClr val="F7F1EE"/>
            </a:solidFill>
            <a:ln w="123825" cap="sq">
              <a:solidFill>
                <a:srgbClr val="2B3459"/>
              </a:solidFill>
              <a:prstDash val="solid"/>
              <a:miter/>
            </a:ln>
          </p:spPr>
        </p:sp>
        <p:sp>
          <p:nvSpPr>
            <p:cNvPr name="TextBox 4" id="4"/>
            <p:cNvSpPr txBox="true"/>
            <p:nvPr/>
          </p:nvSpPr>
          <p:spPr>
            <a:xfrm>
              <a:off x="0" y="-28575"/>
              <a:ext cx="3717408" cy="1992954"/>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7151825" y="5143500"/>
            <a:ext cx="3984351" cy="1807899"/>
          </a:xfrm>
          <a:custGeom>
            <a:avLst/>
            <a:gdLst/>
            <a:ahLst/>
            <a:cxnLst/>
            <a:rect r="r" b="b" t="t" l="l"/>
            <a:pathLst>
              <a:path h="1807899" w="3984351">
                <a:moveTo>
                  <a:pt x="0" y="0"/>
                </a:moveTo>
                <a:lnTo>
                  <a:pt x="3984350" y="0"/>
                </a:lnTo>
                <a:lnTo>
                  <a:pt x="3984350" y="1807899"/>
                </a:lnTo>
                <a:lnTo>
                  <a:pt x="0" y="1807899"/>
                </a:lnTo>
                <a:lnTo>
                  <a:pt x="0" y="0"/>
                </a:lnTo>
                <a:close/>
              </a:path>
            </a:pathLst>
          </a:custGeom>
          <a:blipFill>
            <a:blip r:embed="rId2">
              <a:alphaModFix amt="95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1479508">
            <a:off x="808072" y="484519"/>
            <a:ext cx="2027171" cy="2916792"/>
          </a:xfrm>
          <a:custGeom>
            <a:avLst/>
            <a:gdLst/>
            <a:ahLst/>
            <a:cxnLst/>
            <a:rect r="r" b="b" t="t" l="l"/>
            <a:pathLst>
              <a:path h="2916792" w="2027171">
                <a:moveTo>
                  <a:pt x="0" y="0"/>
                </a:moveTo>
                <a:lnTo>
                  <a:pt x="2027171" y="0"/>
                </a:lnTo>
                <a:lnTo>
                  <a:pt x="2027171" y="2916792"/>
                </a:lnTo>
                <a:lnTo>
                  <a:pt x="0" y="2916792"/>
                </a:lnTo>
                <a:lnTo>
                  <a:pt x="0" y="0"/>
                </a:lnTo>
                <a:close/>
              </a:path>
            </a:pathLst>
          </a:custGeom>
          <a:blipFill>
            <a:blip r:embed="rId4">
              <a:alphaModFix amt="99000"/>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95259">
            <a:off x="15118785" y="7006586"/>
            <a:ext cx="2027171" cy="2916792"/>
          </a:xfrm>
          <a:custGeom>
            <a:avLst/>
            <a:gdLst/>
            <a:ahLst/>
            <a:cxnLst/>
            <a:rect r="r" b="b" t="t" l="l"/>
            <a:pathLst>
              <a:path h="2916792" w="2027171">
                <a:moveTo>
                  <a:pt x="0" y="0"/>
                </a:moveTo>
                <a:lnTo>
                  <a:pt x="2027170" y="0"/>
                </a:lnTo>
                <a:lnTo>
                  <a:pt x="2027170" y="2916793"/>
                </a:lnTo>
                <a:lnTo>
                  <a:pt x="0" y="2916793"/>
                </a:lnTo>
                <a:lnTo>
                  <a:pt x="0" y="0"/>
                </a:lnTo>
                <a:close/>
              </a:path>
            </a:pathLst>
          </a:custGeom>
          <a:blipFill>
            <a:blip r:embed="rId4">
              <a:alphaModFix amt="99000"/>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479508">
            <a:off x="1096204" y="729359"/>
            <a:ext cx="1255500" cy="1355466"/>
          </a:xfrm>
          <a:custGeom>
            <a:avLst/>
            <a:gdLst/>
            <a:ahLst/>
            <a:cxnLst/>
            <a:rect r="r" b="b" t="t" l="l"/>
            <a:pathLst>
              <a:path h="1355466" w="1255500">
                <a:moveTo>
                  <a:pt x="0" y="0"/>
                </a:moveTo>
                <a:lnTo>
                  <a:pt x="1255500" y="0"/>
                </a:lnTo>
                <a:lnTo>
                  <a:pt x="1255500" y="1355466"/>
                </a:lnTo>
                <a:lnTo>
                  <a:pt x="0" y="1355466"/>
                </a:lnTo>
                <a:lnTo>
                  <a:pt x="0" y="0"/>
                </a:lnTo>
                <a:close/>
              </a:path>
            </a:pathLst>
          </a:custGeom>
          <a:blipFill>
            <a:blip r:embed="rId6">
              <a:alphaModFix amt="99000"/>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195259">
            <a:off x="15167451" y="7359502"/>
            <a:ext cx="1255500" cy="1355466"/>
          </a:xfrm>
          <a:custGeom>
            <a:avLst/>
            <a:gdLst/>
            <a:ahLst/>
            <a:cxnLst/>
            <a:rect r="r" b="b" t="t" l="l"/>
            <a:pathLst>
              <a:path h="1355466" w="1255500">
                <a:moveTo>
                  <a:pt x="0" y="0"/>
                </a:moveTo>
                <a:lnTo>
                  <a:pt x="1255500" y="0"/>
                </a:lnTo>
                <a:lnTo>
                  <a:pt x="1255500" y="1355466"/>
                </a:lnTo>
                <a:lnTo>
                  <a:pt x="0" y="1355466"/>
                </a:lnTo>
                <a:lnTo>
                  <a:pt x="0" y="0"/>
                </a:lnTo>
                <a:close/>
              </a:path>
            </a:pathLst>
          </a:custGeom>
          <a:blipFill>
            <a:blip r:embed="rId6">
              <a:alphaModFix amt="99000"/>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1479508">
            <a:off x="2161191" y="1752410"/>
            <a:ext cx="834457" cy="900898"/>
          </a:xfrm>
          <a:custGeom>
            <a:avLst/>
            <a:gdLst/>
            <a:ahLst/>
            <a:cxnLst/>
            <a:rect r="r" b="b" t="t" l="l"/>
            <a:pathLst>
              <a:path h="900898" w="834457">
                <a:moveTo>
                  <a:pt x="0" y="0"/>
                </a:moveTo>
                <a:lnTo>
                  <a:pt x="834457" y="0"/>
                </a:lnTo>
                <a:lnTo>
                  <a:pt x="834457" y="900898"/>
                </a:lnTo>
                <a:lnTo>
                  <a:pt x="0" y="900898"/>
                </a:lnTo>
                <a:lnTo>
                  <a:pt x="0" y="0"/>
                </a:lnTo>
                <a:close/>
              </a:path>
            </a:pathLst>
          </a:custGeom>
          <a:blipFill>
            <a:blip r:embed="rId8">
              <a:alphaModFix amt="99000"/>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195259">
            <a:off x="16505550" y="7889975"/>
            <a:ext cx="834457" cy="900898"/>
          </a:xfrm>
          <a:custGeom>
            <a:avLst/>
            <a:gdLst/>
            <a:ahLst/>
            <a:cxnLst/>
            <a:rect r="r" b="b" t="t" l="l"/>
            <a:pathLst>
              <a:path h="900898" w="834457">
                <a:moveTo>
                  <a:pt x="0" y="0"/>
                </a:moveTo>
                <a:lnTo>
                  <a:pt x="834457" y="0"/>
                </a:lnTo>
                <a:lnTo>
                  <a:pt x="834457" y="900898"/>
                </a:lnTo>
                <a:lnTo>
                  <a:pt x="0" y="900898"/>
                </a:lnTo>
                <a:lnTo>
                  <a:pt x="0" y="0"/>
                </a:lnTo>
                <a:close/>
              </a:path>
            </a:pathLst>
          </a:custGeom>
          <a:blipFill>
            <a:blip r:embed="rId8">
              <a:alphaModFix amt="99000"/>
              <a:extLst>
                <a:ext uri="{96DAC541-7B7A-43D3-8B79-37D633B846F1}">
                  <asvg:svgBlip xmlns:asvg="http://schemas.microsoft.com/office/drawing/2016/SVG/main" r:embed="rId9"/>
                </a:ext>
              </a:extLst>
            </a:blip>
            <a:stretch>
              <a:fillRect l="0" t="0" r="0" b="0"/>
            </a:stretch>
          </a:blipFill>
        </p:spPr>
      </p:sp>
      <p:sp>
        <p:nvSpPr>
          <p:cNvPr name="Freeform 12" id="12"/>
          <p:cNvSpPr/>
          <p:nvPr/>
        </p:nvSpPr>
        <p:spPr>
          <a:xfrm flipH="false" flipV="false" rot="1599894">
            <a:off x="37768" y="7670855"/>
            <a:ext cx="3567779" cy="2403791"/>
          </a:xfrm>
          <a:custGeom>
            <a:avLst/>
            <a:gdLst/>
            <a:ahLst/>
            <a:cxnLst/>
            <a:rect r="r" b="b" t="t" l="l"/>
            <a:pathLst>
              <a:path h="2403791" w="3567779">
                <a:moveTo>
                  <a:pt x="0" y="0"/>
                </a:moveTo>
                <a:lnTo>
                  <a:pt x="3567779" y="0"/>
                </a:lnTo>
                <a:lnTo>
                  <a:pt x="3567779" y="2403791"/>
                </a:lnTo>
                <a:lnTo>
                  <a:pt x="0" y="2403791"/>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3" id="13"/>
          <p:cNvSpPr/>
          <p:nvPr/>
        </p:nvSpPr>
        <p:spPr>
          <a:xfrm flipH="false" flipV="false" rot="-7012157">
            <a:off x="14793084" y="301175"/>
            <a:ext cx="3908306" cy="2636478"/>
          </a:xfrm>
          <a:custGeom>
            <a:avLst/>
            <a:gdLst/>
            <a:ahLst/>
            <a:cxnLst/>
            <a:rect r="r" b="b" t="t" l="l"/>
            <a:pathLst>
              <a:path h="2636478" w="3908306">
                <a:moveTo>
                  <a:pt x="0" y="0"/>
                </a:moveTo>
                <a:lnTo>
                  <a:pt x="3908306" y="0"/>
                </a:lnTo>
                <a:lnTo>
                  <a:pt x="3908306" y="2636479"/>
                </a:lnTo>
                <a:lnTo>
                  <a:pt x="0" y="263647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4" id="14"/>
          <p:cNvSpPr txBox="true"/>
          <p:nvPr/>
        </p:nvSpPr>
        <p:spPr>
          <a:xfrm rot="0">
            <a:off x="2614027" y="7751485"/>
            <a:ext cx="13059947" cy="742950"/>
          </a:xfrm>
          <a:prstGeom prst="rect">
            <a:avLst/>
          </a:prstGeom>
        </p:spPr>
        <p:txBody>
          <a:bodyPr anchor="t" rtlCol="false" tIns="0" lIns="0" bIns="0" rIns="0">
            <a:spAutoFit/>
          </a:bodyPr>
          <a:lstStyle/>
          <a:p>
            <a:pPr algn="ctr" marL="0" indent="0" lvl="0">
              <a:lnSpc>
                <a:spcPts val="4800"/>
              </a:lnSpc>
              <a:spcBef>
                <a:spcPct val="0"/>
              </a:spcBef>
            </a:pPr>
            <a:r>
              <a:rPr lang="en-US" sz="6000" spc="-120">
                <a:solidFill>
                  <a:srgbClr val="A0705C"/>
                </a:solidFill>
                <a:latin typeface="Sailors"/>
                <a:ea typeface="Sailors"/>
                <a:cs typeface="Sailors"/>
                <a:sym typeface="Sailors"/>
              </a:rPr>
              <a:t>HOW CAN WE BE GOOD FRIENDS?</a:t>
            </a:r>
          </a:p>
        </p:txBody>
      </p:sp>
      <p:sp>
        <p:nvSpPr>
          <p:cNvPr name="TextBox 15" id="15"/>
          <p:cNvSpPr txBox="true"/>
          <p:nvPr/>
        </p:nvSpPr>
        <p:spPr>
          <a:xfrm rot="0">
            <a:off x="2350380" y="1666690"/>
            <a:ext cx="13587240" cy="1369695"/>
          </a:xfrm>
          <a:prstGeom prst="rect">
            <a:avLst/>
          </a:prstGeom>
        </p:spPr>
        <p:txBody>
          <a:bodyPr anchor="t" rtlCol="false" tIns="0" lIns="0" bIns="0" rIns="0">
            <a:spAutoFit/>
          </a:bodyPr>
          <a:lstStyle/>
          <a:p>
            <a:pPr algn="ctr">
              <a:lnSpc>
                <a:spcPts val="10080"/>
              </a:lnSpc>
              <a:spcBef>
                <a:spcPct val="0"/>
              </a:spcBef>
            </a:pPr>
            <a:r>
              <a:rPr lang="en-US" sz="7200" spc="1749">
                <a:solidFill>
                  <a:srgbClr val="2B3459"/>
                </a:solidFill>
                <a:latin typeface="Funtastic"/>
                <a:ea typeface="Funtastic"/>
                <a:cs typeface="Funtastic"/>
                <a:sym typeface="Funtastic"/>
              </a:rPr>
              <a:t>ANTI-BULLYING WEEK</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20910" t="-79851" r="-13783" b="-59605"/>
            </a:stretch>
          </a:blipFill>
        </p:spPr>
      </p:sp>
      <p:sp>
        <p:nvSpPr>
          <p:cNvPr name="Freeform 3" id="3"/>
          <p:cNvSpPr/>
          <p:nvPr/>
        </p:nvSpPr>
        <p:spPr>
          <a:xfrm flipH="false" flipV="false" rot="0">
            <a:off x="12144037" y="6818455"/>
            <a:ext cx="4724873" cy="3289693"/>
          </a:xfrm>
          <a:custGeom>
            <a:avLst/>
            <a:gdLst/>
            <a:ahLst/>
            <a:cxnLst/>
            <a:rect r="r" b="b" t="t" l="l"/>
            <a:pathLst>
              <a:path h="3289693" w="4724873">
                <a:moveTo>
                  <a:pt x="0" y="0"/>
                </a:moveTo>
                <a:lnTo>
                  <a:pt x="4724873" y="0"/>
                </a:lnTo>
                <a:lnTo>
                  <a:pt x="4724873" y="3289693"/>
                </a:lnTo>
                <a:lnTo>
                  <a:pt x="0" y="3289693"/>
                </a:lnTo>
                <a:lnTo>
                  <a:pt x="0" y="0"/>
                </a:lnTo>
                <a:close/>
              </a:path>
            </a:pathLst>
          </a:custGeom>
          <a:blipFill>
            <a:blip r:embed="rId3"/>
            <a:stretch>
              <a:fillRect l="0" t="0" r="0" b="0"/>
            </a:stretch>
          </a:blipFill>
        </p:spPr>
      </p:sp>
      <p:sp>
        <p:nvSpPr>
          <p:cNvPr name="TextBox 4" id="4"/>
          <p:cNvSpPr txBox="true"/>
          <p:nvPr/>
        </p:nvSpPr>
        <p:spPr>
          <a:xfrm rot="0">
            <a:off x="227480" y="2894553"/>
            <a:ext cx="17833041" cy="2263775"/>
          </a:xfrm>
          <a:prstGeom prst="rect">
            <a:avLst/>
          </a:prstGeom>
        </p:spPr>
        <p:txBody>
          <a:bodyPr anchor="t" rtlCol="false" tIns="0" lIns="0" bIns="0" rIns="0">
            <a:spAutoFit/>
          </a:bodyPr>
          <a:lstStyle/>
          <a:p>
            <a:pPr algn="ctr">
              <a:lnSpc>
                <a:spcPts val="9100"/>
              </a:lnSpc>
              <a:spcBef>
                <a:spcPct val="0"/>
              </a:spcBef>
            </a:pPr>
            <a:r>
              <a:rPr lang="en-US" sz="6500">
                <a:solidFill>
                  <a:srgbClr val="92524F"/>
                </a:solidFill>
                <a:latin typeface="Buffalo"/>
                <a:ea typeface="Buffalo"/>
                <a:cs typeface="Buffalo"/>
                <a:sym typeface="Buffalo"/>
              </a:rPr>
              <a:t>To be a good friend, you need to be kind, helpful, fair and try to understand how people are feeling.  You also need to consider what they want to do.</a:t>
            </a:r>
          </a:p>
        </p:txBody>
      </p:sp>
      <p:sp>
        <p:nvSpPr>
          <p:cNvPr name="TextBox 5" id="5"/>
          <p:cNvSpPr txBox="true"/>
          <p:nvPr/>
        </p:nvSpPr>
        <p:spPr>
          <a:xfrm rot="0">
            <a:off x="1028700" y="437531"/>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OUR VALUE IS FRIENDSHIP</a:t>
            </a:r>
          </a:p>
        </p:txBody>
      </p:sp>
      <p:sp>
        <p:nvSpPr>
          <p:cNvPr name="TextBox 6" id="6"/>
          <p:cNvSpPr txBox="true"/>
          <p:nvPr/>
        </p:nvSpPr>
        <p:spPr>
          <a:xfrm rot="0">
            <a:off x="646733" y="9153525"/>
            <a:ext cx="76393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1</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20910" t="-79851" r="-13783" b="-59605"/>
            </a:stretch>
          </a:blipFill>
        </p:spPr>
      </p:sp>
      <p:sp>
        <p:nvSpPr>
          <p:cNvPr name="Freeform 3" id="3"/>
          <p:cNvSpPr/>
          <p:nvPr/>
        </p:nvSpPr>
        <p:spPr>
          <a:xfrm flipH="false" flipV="false" rot="0">
            <a:off x="15948734" y="7282253"/>
            <a:ext cx="1839699" cy="2756104"/>
          </a:xfrm>
          <a:custGeom>
            <a:avLst/>
            <a:gdLst/>
            <a:ahLst/>
            <a:cxnLst/>
            <a:rect r="r" b="b" t="t" l="l"/>
            <a:pathLst>
              <a:path h="2756104" w="1839699">
                <a:moveTo>
                  <a:pt x="0" y="0"/>
                </a:moveTo>
                <a:lnTo>
                  <a:pt x="1839699" y="0"/>
                </a:lnTo>
                <a:lnTo>
                  <a:pt x="1839699" y="2756104"/>
                </a:lnTo>
                <a:lnTo>
                  <a:pt x="0" y="2756104"/>
                </a:lnTo>
                <a:lnTo>
                  <a:pt x="0" y="0"/>
                </a:lnTo>
                <a:close/>
              </a:path>
            </a:pathLst>
          </a:custGeom>
          <a:blipFill>
            <a:blip r:embed="rId3"/>
            <a:stretch>
              <a:fillRect l="0" t="0" r="0" b="0"/>
            </a:stretch>
          </a:blipFill>
        </p:spPr>
      </p:sp>
      <p:sp>
        <p:nvSpPr>
          <p:cNvPr name="TextBox 4" id="4"/>
          <p:cNvSpPr txBox="true"/>
          <p:nvPr/>
        </p:nvSpPr>
        <p:spPr>
          <a:xfrm rot="0">
            <a:off x="227480" y="1646629"/>
            <a:ext cx="17833041" cy="5635624"/>
          </a:xfrm>
          <a:prstGeom prst="rect">
            <a:avLst/>
          </a:prstGeom>
        </p:spPr>
        <p:txBody>
          <a:bodyPr anchor="t" rtlCol="false" tIns="0" lIns="0" bIns="0" rIns="0">
            <a:spAutoFit/>
          </a:bodyPr>
          <a:lstStyle/>
          <a:p>
            <a:pPr algn="ctr">
              <a:lnSpc>
                <a:spcPts val="11200"/>
              </a:lnSpc>
            </a:pPr>
            <a:r>
              <a:rPr lang="en-US" sz="8000">
                <a:solidFill>
                  <a:srgbClr val="92524F"/>
                </a:solidFill>
                <a:latin typeface="Buffalo"/>
                <a:ea typeface="Buffalo"/>
                <a:cs typeface="Buffalo"/>
                <a:sym typeface="Buffalo"/>
              </a:rPr>
              <a:t>Lots of different things influence how people are feeling. The thing you can control is how you act towards people. It is so important to be kind.</a:t>
            </a:r>
          </a:p>
          <a:p>
            <a:pPr algn="ctr">
              <a:lnSpc>
                <a:spcPts val="11200"/>
              </a:lnSpc>
              <a:spcBef>
                <a:spcPct val="0"/>
              </a:spcBef>
            </a:pPr>
            <a:r>
              <a:rPr lang="en-US" sz="8000">
                <a:solidFill>
                  <a:srgbClr val="92524F"/>
                </a:solidFill>
                <a:latin typeface="Buffalo"/>
                <a:ea typeface="Buffalo"/>
                <a:cs typeface="Buffalo"/>
                <a:sym typeface="Buffalo"/>
              </a:rPr>
              <a:t>We will never know what other people experience.</a:t>
            </a:r>
          </a:p>
        </p:txBody>
      </p:sp>
      <p:sp>
        <p:nvSpPr>
          <p:cNvPr name="TextBox 5" id="5"/>
          <p:cNvSpPr txBox="true"/>
          <p:nvPr/>
        </p:nvSpPr>
        <p:spPr>
          <a:xfrm rot="0">
            <a:off x="646733" y="9174757"/>
            <a:ext cx="76393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1</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20910" t="-79851" r="-13783" b="-59605"/>
            </a:stretch>
          </a:blipFill>
        </p:spPr>
      </p:sp>
      <p:sp>
        <p:nvSpPr>
          <p:cNvPr name="Freeform 3" id="3"/>
          <p:cNvSpPr/>
          <p:nvPr/>
        </p:nvSpPr>
        <p:spPr>
          <a:xfrm flipH="false" flipV="false" rot="0">
            <a:off x="13491504" y="5802330"/>
            <a:ext cx="4236602" cy="4114800"/>
          </a:xfrm>
          <a:custGeom>
            <a:avLst/>
            <a:gdLst/>
            <a:ahLst/>
            <a:cxnLst/>
            <a:rect r="r" b="b" t="t" l="l"/>
            <a:pathLst>
              <a:path h="4114800" w="4236602">
                <a:moveTo>
                  <a:pt x="0" y="0"/>
                </a:moveTo>
                <a:lnTo>
                  <a:pt x="4236602" y="0"/>
                </a:lnTo>
                <a:lnTo>
                  <a:pt x="4236602"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4" id="4"/>
          <p:cNvSpPr txBox="true"/>
          <p:nvPr/>
        </p:nvSpPr>
        <p:spPr>
          <a:xfrm rot="0">
            <a:off x="454959" y="3269155"/>
            <a:ext cx="17833041" cy="1231900"/>
          </a:xfrm>
          <a:prstGeom prst="rect">
            <a:avLst/>
          </a:prstGeom>
        </p:spPr>
        <p:txBody>
          <a:bodyPr anchor="t" rtlCol="false" tIns="0" lIns="0" bIns="0" rIns="0">
            <a:spAutoFit/>
          </a:bodyPr>
          <a:lstStyle/>
          <a:p>
            <a:pPr algn="l">
              <a:lnSpc>
                <a:spcPts val="9799"/>
              </a:lnSpc>
              <a:spcBef>
                <a:spcPct val="0"/>
              </a:spcBef>
            </a:pPr>
            <a:r>
              <a:rPr lang="en-US" sz="6999">
                <a:solidFill>
                  <a:srgbClr val="92524F"/>
                </a:solidFill>
                <a:latin typeface="Sailors"/>
                <a:ea typeface="Sailors"/>
                <a:cs typeface="Sailors"/>
                <a:sym typeface="Sailors"/>
              </a:rPr>
              <a:t>S</a:t>
            </a:r>
            <a:r>
              <a:rPr lang="en-US" sz="6999">
                <a:solidFill>
                  <a:srgbClr val="2B3459"/>
                </a:solidFill>
                <a:latin typeface="Sailors"/>
                <a:ea typeface="Sailors"/>
                <a:cs typeface="Sailors"/>
                <a:sym typeface="Sailors"/>
              </a:rPr>
              <a:t> - Several | </a:t>
            </a:r>
            <a:r>
              <a:rPr lang="en-US" sz="6999">
                <a:solidFill>
                  <a:srgbClr val="92524F"/>
                </a:solidFill>
                <a:latin typeface="Sailors"/>
                <a:ea typeface="Sailors"/>
                <a:cs typeface="Sailors"/>
                <a:sym typeface="Sailors"/>
              </a:rPr>
              <a:t>T </a:t>
            </a:r>
            <a:r>
              <a:rPr lang="en-US" sz="6999">
                <a:solidFill>
                  <a:srgbClr val="2B3459"/>
                </a:solidFill>
                <a:latin typeface="Sailors"/>
                <a:ea typeface="Sailors"/>
                <a:cs typeface="Sailors"/>
                <a:sym typeface="Sailors"/>
              </a:rPr>
              <a:t>- Times | </a:t>
            </a:r>
            <a:r>
              <a:rPr lang="en-US" sz="6999">
                <a:solidFill>
                  <a:srgbClr val="92524F"/>
                </a:solidFill>
                <a:latin typeface="Sailors"/>
                <a:ea typeface="Sailors"/>
                <a:cs typeface="Sailors"/>
                <a:sym typeface="Sailors"/>
              </a:rPr>
              <a:t>O</a:t>
            </a:r>
            <a:r>
              <a:rPr lang="en-US" sz="6999">
                <a:solidFill>
                  <a:srgbClr val="2B3459"/>
                </a:solidFill>
                <a:latin typeface="Sailors"/>
                <a:ea typeface="Sailors"/>
                <a:cs typeface="Sailors"/>
                <a:sym typeface="Sailors"/>
              </a:rPr>
              <a:t> - On | </a:t>
            </a:r>
            <a:r>
              <a:rPr lang="en-US" sz="6999">
                <a:solidFill>
                  <a:srgbClr val="92524F"/>
                </a:solidFill>
                <a:latin typeface="Sailors"/>
                <a:ea typeface="Sailors"/>
                <a:cs typeface="Sailors"/>
                <a:sym typeface="Sailors"/>
              </a:rPr>
              <a:t>P</a:t>
            </a:r>
            <a:r>
              <a:rPr lang="en-US" sz="6999">
                <a:solidFill>
                  <a:srgbClr val="2B3459"/>
                </a:solidFill>
                <a:latin typeface="Sailors"/>
                <a:ea typeface="Sailors"/>
                <a:cs typeface="Sailors"/>
                <a:sym typeface="Sailors"/>
              </a:rPr>
              <a:t> - Purpose </a:t>
            </a:r>
          </a:p>
        </p:txBody>
      </p:sp>
      <p:sp>
        <p:nvSpPr>
          <p:cNvPr name="TextBox 5" id="5"/>
          <p:cNvSpPr txBox="true"/>
          <p:nvPr/>
        </p:nvSpPr>
        <p:spPr>
          <a:xfrm rot="0">
            <a:off x="1497506" y="437531"/>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WHAT IS BULLYING?</a:t>
            </a:r>
          </a:p>
        </p:txBody>
      </p:sp>
      <p:sp>
        <p:nvSpPr>
          <p:cNvPr name="TextBox 6" id="6"/>
          <p:cNvSpPr txBox="true"/>
          <p:nvPr/>
        </p:nvSpPr>
        <p:spPr>
          <a:xfrm rot="0">
            <a:off x="6377222" y="4969082"/>
            <a:ext cx="5533557" cy="2676525"/>
          </a:xfrm>
          <a:prstGeom prst="rect">
            <a:avLst/>
          </a:prstGeom>
        </p:spPr>
        <p:txBody>
          <a:bodyPr anchor="t" rtlCol="false" tIns="0" lIns="0" bIns="0" rIns="0">
            <a:spAutoFit/>
          </a:bodyPr>
          <a:lstStyle/>
          <a:p>
            <a:pPr algn="l">
              <a:lnSpc>
                <a:spcPts val="21000"/>
              </a:lnSpc>
              <a:spcBef>
                <a:spcPct val="0"/>
              </a:spcBef>
            </a:pPr>
            <a:r>
              <a:rPr lang="en-US" sz="15000" spc="1500">
                <a:solidFill>
                  <a:srgbClr val="92524F"/>
                </a:solidFill>
                <a:latin typeface="Sailors"/>
                <a:ea typeface="Sailors"/>
                <a:cs typeface="Sailors"/>
                <a:sym typeface="Sailors"/>
              </a:rPr>
              <a:t>STOP</a:t>
            </a:r>
          </a:p>
        </p:txBody>
      </p:sp>
      <p:sp>
        <p:nvSpPr>
          <p:cNvPr name="TextBox 7" id="7"/>
          <p:cNvSpPr txBox="true"/>
          <p:nvPr/>
        </p:nvSpPr>
        <p:spPr>
          <a:xfrm rot="0">
            <a:off x="753923" y="9153525"/>
            <a:ext cx="76393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1</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20910" t="-79851" r="-13783" b="-59605"/>
            </a:stretch>
          </a:blipFill>
        </p:spPr>
      </p:sp>
      <p:sp>
        <p:nvSpPr>
          <p:cNvPr name="TextBox 3" id="3"/>
          <p:cNvSpPr txBox="true"/>
          <p:nvPr/>
        </p:nvSpPr>
        <p:spPr>
          <a:xfrm rot="0">
            <a:off x="1028700" y="513731"/>
            <a:ext cx="16230600" cy="1625599"/>
          </a:xfrm>
          <a:prstGeom prst="rect">
            <a:avLst/>
          </a:prstGeom>
        </p:spPr>
        <p:txBody>
          <a:bodyPr anchor="t" rtlCol="false" tIns="0" lIns="0" bIns="0" rIns="0">
            <a:spAutoFit/>
          </a:bodyPr>
          <a:lstStyle/>
          <a:p>
            <a:pPr algn="ctr">
              <a:lnSpc>
                <a:spcPts val="13300"/>
              </a:lnSpc>
            </a:pPr>
            <a:r>
              <a:rPr lang="en-US" b="true" sz="9500">
                <a:solidFill>
                  <a:srgbClr val="2B3459"/>
                </a:solidFill>
                <a:latin typeface="Milk Tea Font TH Bold"/>
                <a:ea typeface="Milk Tea Font TH Bold"/>
                <a:cs typeface="Milk Tea Font TH Bold"/>
                <a:sym typeface="Milk Tea Font TH Bold"/>
              </a:rPr>
              <a:t>What do you think?</a:t>
            </a:r>
          </a:p>
        </p:txBody>
      </p:sp>
      <p:sp>
        <p:nvSpPr>
          <p:cNvPr name="TextBox 4" id="4"/>
          <p:cNvSpPr txBox="true"/>
          <p:nvPr/>
        </p:nvSpPr>
        <p:spPr>
          <a:xfrm rot="0">
            <a:off x="1103455" y="3479490"/>
            <a:ext cx="16155845" cy="4216399"/>
          </a:xfrm>
          <a:prstGeom prst="rect">
            <a:avLst/>
          </a:prstGeom>
        </p:spPr>
        <p:txBody>
          <a:bodyPr anchor="t" rtlCol="false" tIns="0" lIns="0" bIns="0" rIns="0">
            <a:spAutoFit/>
          </a:bodyPr>
          <a:lstStyle/>
          <a:p>
            <a:pPr algn="ctr">
              <a:lnSpc>
                <a:spcPts val="11200"/>
              </a:lnSpc>
              <a:spcBef>
                <a:spcPct val="0"/>
              </a:spcBef>
            </a:pPr>
            <a:r>
              <a:rPr lang="en-US" sz="8000">
                <a:solidFill>
                  <a:srgbClr val="92524F"/>
                </a:solidFill>
                <a:latin typeface="Buffalo"/>
                <a:ea typeface="Buffalo"/>
                <a:cs typeface="Buffalo"/>
                <a:sym typeface="Buffalo"/>
              </a:rPr>
              <a:t>S</a:t>
            </a:r>
            <a:r>
              <a:rPr lang="en-US" sz="8000">
                <a:solidFill>
                  <a:srgbClr val="92524F"/>
                </a:solidFill>
                <a:latin typeface="Buffalo"/>
                <a:ea typeface="Buffalo"/>
                <a:cs typeface="Buffalo"/>
                <a:sym typeface="Buffalo"/>
              </a:rPr>
              <a:t>omeone repeatedly says you are not allowed to part of their game or that you are not allowed to work with them.</a:t>
            </a:r>
          </a:p>
          <a:p>
            <a:pPr algn="ctr">
              <a:lnSpc>
                <a:spcPts val="11200"/>
              </a:lnSpc>
              <a:spcBef>
                <a:spcPct val="0"/>
              </a:spcBef>
            </a:pPr>
            <a:r>
              <a:rPr lang="en-US" sz="8000">
                <a:solidFill>
                  <a:srgbClr val="92524F"/>
                </a:solidFill>
                <a:latin typeface="Buffalo"/>
                <a:ea typeface="Buffalo"/>
                <a:cs typeface="Buffalo"/>
                <a:sym typeface="Buffalo"/>
              </a:rPr>
              <a:t>Is that bullying? Is it ever ok?</a:t>
            </a:r>
          </a:p>
        </p:txBody>
      </p:sp>
      <p:sp>
        <p:nvSpPr>
          <p:cNvPr name="TextBox 5" id="5"/>
          <p:cNvSpPr txBox="true"/>
          <p:nvPr/>
        </p:nvSpPr>
        <p:spPr>
          <a:xfrm rot="0">
            <a:off x="646733" y="9153525"/>
            <a:ext cx="76393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1</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7F1EE"/>
        </a:solidFill>
      </p:bgPr>
    </p:bg>
    <p:spTree>
      <p:nvGrpSpPr>
        <p:cNvPr id="1" name=""/>
        <p:cNvGrpSpPr/>
        <p:nvPr/>
      </p:nvGrpSpPr>
      <p:grpSpPr>
        <a:xfrm>
          <a:off x="0" y="0"/>
          <a:ext cx="0" cy="0"/>
          <a:chOff x="0" y="0"/>
          <a:chExt cx="0" cy="0"/>
        </a:xfrm>
      </p:grpSpPr>
      <p:grpSp>
        <p:nvGrpSpPr>
          <p:cNvPr name="Group 2" id="2"/>
          <p:cNvGrpSpPr/>
          <p:nvPr/>
        </p:nvGrpSpPr>
        <p:grpSpPr>
          <a:xfrm rot="0">
            <a:off x="2086733" y="1414250"/>
            <a:ext cx="14114534" cy="7458501"/>
            <a:chOff x="0" y="0"/>
            <a:chExt cx="3717408" cy="1964379"/>
          </a:xfrm>
        </p:grpSpPr>
        <p:sp>
          <p:nvSpPr>
            <p:cNvPr name="Freeform 3" id="3"/>
            <p:cNvSpPr/>
            <p:nvPr/>
          </p:nvSpPr>
          <p:spPr>
            <a:xfrm flipH="false" flipV="false" rot="0">
              <a:off x="0" y="0"/>
              <a:ext cx="3717408" cy="1964379"/>
            </a:xfrm>
            <a:custGeom>
              <a:avLst/>
              <a:gdLst/>
              <a:ahLst/>
              <a:cxnLst/>
              <a:rect r="r" b="b" t="t" l="l"/>
              <a:pathLst>
                <a:path h="1964379" w="3717408">
                  <a:moveTo>
                    <a:pt x="0" y="0"/>
                  </a:moveTo>
                  <a:lnTo>
                    <a:pt x="3717408" y="0"/>
                  </a:lnTo>
                  <a:lnTo>
                    <a:pt x="3717408" y="1964379"/>
                  </a:lnTo>
                  <a:lnTo>
                    <a:pt x="0" y="1964379"/>
                  </a:lnTo>
                  <a:close/>
                </a:path>
              </a:pathLst>
            </a:custGeom>
            <a:solidFill>
              <a:srgbClr val="F7F1EE"/>
            </a:solidFill>
            <a:ln w="123825" cap="sq">
              <a:solidFill>
                <a:srgbClr val="2B3459"/>
              </a:solidFill>
              <a:prstDash val="solid"/>
              <a:miter/>
            </a:ln>
          </p:spPr>
        </p:sp>
        <p:sp>
          <p:nvSpPr>
            <p:cNvPr name="TextBox 4" id="4"/>
            <p:cNvSpPr txBox="true"/>
            <p:nvPr/>
          </p:nvSpPr>
          <p:spPr>
            <a:xfrm>
              <a:off x="0" y="-28575"/>
              <a:ext cx="3717408" cy="1992954"/>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7151825" y="5143500"/>
            <a:ext cx="3984351" cy="1807899"/>
          </a:xfrm>
          <a:custGeom>
            <a:avLst/>
            <a:gdLst/>
            <a:ahLst/>
            <a:cxnLst/>
            <a:rect r="r" b="b" t="t" l="l"/>
            <a:pathLst>
              <a:path h="1807899" w="3984351">
                <a:moveTo>
                  <a:pt x="0" y="0"/>
                </a:moveTo>
                <a:lnTo>
                  <a:pt x="3984350" y="0"/>
                </a:lnTo>
                <a:lnTo>
                  <a:pt x="3984350" y="1807899"/>
                </a:lnTo>
                <a:lnTo>
                  <a:pt x="0" y="1807899"/>
                </a:lnTo>
                <a:lnTo>
                  <a:pt x="0" y="0"/>
                </a:lnTo>
                <a:close/>
              </a:path>
            </a:pathLst>
          </a:custGeom>
          <a:blipFill>
            <a:blip r:embed="rId2">
              <a:alphaModFix amt="95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1479508">
            <a:off x="808072" y="484519"/>
            <a:ext cx="2027171" cy="2916792"/>
          </a:xfrm>
          <a:custGeom>
            <a:avLst/>
            <a:gdLst/>
            <a:ahLst/>
            <a:cxnLst/>
            <a:rect r="r" b="b" t="t" l="l"/>
            <a:pathLst>
              <a:path h="2916792" w="2027171">
                <a:moveTo>
                  <a:pt x="0" y="0"/>
                </a:moveTo>
                <a:lnTo>
                  <a:pt x="2027171" y="0"/>
                </a:lnTo>
                <a:lnTo>
                  <a:pt x="2027171" y="2916792"/>
                </a:lnTo>
                <a:lnTo>
                  <a:pt x="0" y="2916792"/>
                </a:lnTo>
                <a:lnTo>
                  <a:pt x="0" y="0"/>
                </a:lnTo>
                <a:close/>
              </a:path>
            </a:pathLst>
          </a:custGeom>
          <a:blipFill>
            <a:blip r:embed="rId4">
              <a:alphaModFix amt="99000"/>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95259">
            <a:off x="15118785" y="7006586"/>
            <a:ext cx="2027171" cy="2916792"/>
          </a:xfrm>
          <a:custGeom>
            <a:avLst/>
            <a:gdLst/>
            <a:ahLst/>
            <a:cxnLst/>
            <a:rect r="r" b="b" t="t" l="l"/>
            <a:pathLst>
              <a:path h="2916792" w="2027171">
                <a:moveTo>
                  <a:pt x="0" y="0"/>
                </a:moveTo>
                <a:lnTo>
                  <a:pt x="2027170" y="0"/>
                </a:lnTo>
                <a:lnTo>
                  <a:pt x="2027170" y="2916793"/>
                </a:lnTo>
                <a:lnTo>
                  <a:pt x="0" y="2916793"/>
                </a:lnTo>
                <a:lnTo>
                  <a:pt x="0" y="0"/>
                </a:lnTo>
                <a:close/>
              </a:path>
            </a:pathLst>
          </a:custGeom>
          <a:blipFill>
            <a:blip r:embed="rId4">
              <a:alphaModFix amt="99000"/>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479508">
            <a:off x="1096204" y="729359"/>
            <a:ext cx="1255500" cy="1355466"/>
          </a:xfrm>
          <a:custGeom>
            <a:avLst/>
            <a:gdLst/>
            <a:ahLst/>
            <a:cxnLst/>
            <a:rect r="r" b="b" t="t" l="l"/>
            <a:pathLst>
              <a:path h="1355466" w="1255500">
                <a:moveTo>
                  <a:pt x="0" y="0"/>
                </a:moveTo>
                <a:lnTo>
                  <a:pt x="1255500" y="0"/>
                </a:lnTo>
                <a:lnTo>
                  <a:pt x="1255500" y="1355466"/>
                </a:lnTo>
                <a:lnTo>
                  <a:pt x="0" y="1355466"/>
                </a:lnTo>
                <a:lnTo>
                  <a:pt x="0" y="0"/>
                </a:lnTo>
                <a:close/>
              </a:path>
            </a:pathLst>
          </a:custGeom>
          <a:blipFill>
            <a:blip r:embed="rId6">
              <a:alphaModFix amt="99000"/>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195259">
            <a:off x="15167451" y="7359502"/>
            <a:ext cx="1255500" cy="1355466"/>
          </a:xfrm>
          <a:custGeom>
            <a:avLst/>
            <a:gdLst/>
            <a:ahLst/>
            <a:cxnLst/>
            <a:rect r="r" b="b" t="t" l="l"/>
            <a:pathLst>
              <a:path h="1355466" w="1255500">
                <a:moveTo>
                  <a:pt x="0" y="0"/>
                </a:moveTo>
                <a:lnTo>
                  <a:pt x="1255500" y="0"/>
                </a:lnTo>
                <a:lnTo>
                  <a:pt x="1255500" y="1355466"/>
                </a:lnTo>
                <a:lnTo>
                  <a:pt x="0" y="1355466"/>
                </a:lnTo>
                <a:lnTo>
                  <a:pt x="0" y="0"/>
                </a:lnTo>
                <a:close/>
              </a:path>
            </a:pathLst>
          </a:custGeom>
          <a:blipFill>
            <a:blip r:embed="rId6">
              <a:alphaModFix amt="99000"/>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1479508">
            <a:off x="2161191" y="1752410"/>
            <a:ext cx="834457" cy="900898"/>
          </a:xfrm>
          <a:custGeom>
            <a:avLst/>
            <a:gdLst/>
            <a:ahLst/>
            <a:cxnLst/>
            <a:rect r="r" b="b" t="t" l="l"/>
            <a:pathLst>
              <a:path h="900898" w="834457">
                <a:moveTo>
                  <a:pt x="0" y="0"/>
                </a:moveTo>
                <a:lnTo>
                  <a:pt x="834457" y="0"/>
                </a:lnTo>
                <a:lnTo>
                  <a:pt x="834457" y="900898"/>
                </a:lnTo>
                <a:lnTo>
                  <a:pt x="0" y="900898"/>
                </a:lnTo>
                <a:lnTo>
                  <a:pt x="0" y="0"/>
                </a:lnTo>
                <a:close/>
              </a:path>
            </a:pathLst>
          </a:custGeom>
          <a:blipFill>
            <a:blip r:embed="rId8">
              <a:alphaModFix amt="99000"/>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195259">
            <a:off x="16505550" y="7889975"/>
            <a:ext cx="834457" cy="900898"/>
          </a:xfrm>
          <a:custGeom>
            <a:avLst/>
            <a:gdLst/>
            <a:ahLst/>
            <a:cxnLst/>
            <a:rect r="r" b="b" t="t" l="l"/>
            <a:pathLst>
              <a:path h="900898" w="834457">
                <a:moveTo>
                  <a:pt x="0" y="0"/>
                </a:moveTo>
                <a:lnTo>
                  <a:pt x="834457" y="0"/>
                </a:lnTo>
                <a:lnTo>
                  <a:pt x="834457" y="900898"/>
                </a:lnTo>
                <a:lnTo>
                  <a:pt x="0" y="900898"/>
                </a:lnTo>
                <a:lnTo>
                  <a:pt x="0" y="0"/>
                </a:lnTo>
                <a:close/>
              </a:path>
            </a:pathLst>
          </a:custGeom>
          <a:blipFill>
            <a:blip r:embed="rId8">
              <a:alphaModFix amt="99000"/>
              <a:extLst>
                <a:ext uri="{96DAC541-7B7A-43D3-8B79-37D633B846F1}">
                  <asvg:svgBlip xmlns:asvg="http://schemas.microsoft.com/office/drawing/2016/SVG/main" r:embed="rId9"/>
                </a:ext>
              </a:extLst>
            </a:blip>
            <a:stretch>
              <a:fillRect l="0" t="0" r="0" b="0"/>
            </a:stretch>
          </a:blipFill>
        </p:spPr>
      </p:sp>
      <p:sp>
        <p:nvSpPr>
          <p:cNvPr name="Freeform 12" id="12"/>
          <p:cNvSpPr/>
          <p:nvPr/>
        </p:nvSpPr>
        <p:spPr>
          <a:xfrm flipH="false" flipV="false" rot="1599894">
            <a:off x="37768" y="7670855"/>
            <a:ext cx="3567779" cy="2403791"/>
          </a:xfrm>
          <a:custGeom>
            <a:avLst/>
            <a:gdLst/>
            <a:ahLst/>
            <a:cxnLst/>
            <a:rect r="r" b="b" t="t" l="l"/>
            <a:pathLst>
              <a:path h="2403791" w="3567779">
                <a:moveTo>
                  <a:pt x="0" y="0"/>
                </a:moveTo>
                <a:lnTo>
                  <a:pt x="3567779" y="0"/>
                </a:lnTo>
                <a:lnTo>
                  <a:pt x="3567779" y="2403791"/>
                </a:lnTo>
                <a:lnTo>
                  <a:pt x="0" y="2403791"/>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3" id="13"/>
          <p:cNvSpPr/>
          <p:nvPr/>
        </p:nvSpPr>
        <p:spPr>
          <a:xfrm flipH="false" flipV="false" rot="-7012157">
            <a:off x="14793084" y="301175"/>
            <a:ext cx="3908306" cy="2636478"/>
          </a:xfrm>
          <a:custGeom>
            <a:avLst/>
            <a:gdLst/>
            <a:ahLst/>
            <a:cxnLst/>
            <a:rect r="r" b="b" t="t" l="l"/>
            <a:pathLst>
              <a:path h="2636478" w="3908306">
                <a:moveTo>
                  <a:pt x="0" y="0"/>
                </a:moveTo>
                <a:lnTo>
                  <a:pt x="3908306" y="0"/>
                </a:lnTo>
                <a:lnTo>
                  <a:pt x="3908306" y="2636479"/>
                </a:lnTo>
                <a:lnTo>
                  <a:pt x="0" y="263647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4" id="14"/>
          <p:cNvSpPr txBox="true"/>
          <p:nvPr/>
        </p:nvSpPr>
        <p:spPr>
          <a:xfrm rot="0">
            <a:off x="2614027" y="7751485"/>
            <a:ext cx="13059947" cy="742950"/>
          </a:xfrm>
          <a:prstGeom prst="rect">
            <a:avLst/>
          </a:prstGeom>
        </p:spPr>
        <p:txBody>
          <a:bodyPr anchor="t" rtlCol="false" tIns="0" lIns="0" bIns="0" rIns="0">
            <a:spAutoFit/>
          </a:bodyPr>
          <a:lstStyle/>
          <a:p>
            <a:pPr algn="ctr" marL="0" indent="0" lvl="0">
              <a:lnSpc>
                <a:spcPts val="4800"/>
              </a:lnSpc>
              <a:spcBef>
                <a:spcPct val="0"/>
              </a:spcBef>
            </a:pPr>
            <a:r>
              <a:rPr lang="en-US" sz="6000" spc="-120">
                <a:solidFill>
                  <a:srgbClr val="A0705C"/>
                </a:solidFill>
                <a:latin typeface="Sailors"/>
                <a:ea typeface="Sailors"/>
                <a:cs typeface="Sailors"/>
                <a:sym typeface="Sailors"/>
              </a:rPr>
              <a:t>HOW CAN WE BE GOOD FRIENDS?</a:t>
            </a:r>
          </a:p>
        </p:txBody>
      </p:sp>
      <p:sp>
        <p:nvSpPr>
          <p:cNvPr name="TextBox 15" id="15"/>
          <p:cNvSpPr txBox="true"/>
          <p:nvPr/>
        </p:nvSpPr>
        <p:spPr>
          <a:xfrm rot="0">
            <a:off x="2350380" y="1666690"/>
            <a:ext cx="13587240" cy="1369695"/>
          </a:xfrm>
          <a:prstGeom prst="rect">
            <a:avLst/>
          </a:prstGeom>
        </p:spPr>
        <p:txBody>
          <a:bodyPr anchor="t" rtlCol="false" tIns="0" lIns="0" bIns="0" rIns="0">
            <a:spAutoFit/>
          </a:bodyPr>
          <a:lstStyle/>
          <a:p>
            <a:pPr algn="ctr">
              <a:lnSpc>
                <a:spcPts val="10080"/>
              </a:lnSpc>
              <a:spcBef>
                <a:spcPct val="0"/>
              </a:spcBef>
            </a:pPr>
            <a:r>
              <a:rPr lang="en-US" sz="7200" spc="1749">
                <a:solidFill>
                  <a:srgbClr val="2B3459"/>
                </a:solidFill>
                <a:latin typeface="Funtastic"/>
                <a:ea typeface="Funtastic"/>
                <a:cs typeface="Funtastic"/>
                <a:sym typeface="Funtastic"/>
              </a:rPr>
              <a:t>ANTI-BULLYING WEEK</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20910" t="-79851" r="-13783" b="-59605"/>
            </a:stretch>
          </a:blipFill>
        </p:spPr>
      </p:sp>
      <p:sp>
        <p:nvSpPr>
          <p:cNvPr name="TextBox 3" id="3"/>
          <p:cNvSpPr txBox="true"/>
          <p:nvPr/>
        </p:nvSpPr>
        <p:spPr>
          <a:xfrm rot="0">
            <a:off x="227480" y="3046031"/>
            <a:ext cx="17833041" cy="6146800"/>
          </a:xfrm>
          <a:prstGeom prst="rect">
            <a:avLst/>
          </a:prstGeom>
        </p:spPr>
        <p:txBody>
          <a:bodyPr anchor="t" rtlCol="false" tIns="0" lIns="0" bIns="0" rIns="0">
            <a:spAutoFit/>
          </a:bodyPr>
          <a:lstStyle/>
          <a:p>
            <a:pPr algn="ctr">
              <a:lnSpc>
                <a:spcPts val="9799"/>
              </a:lnSpc>
            </a:pPr>
            <a:r>
              <a:rPr lang="en-US" sz="6999">
                <a:solidFill>
                  <a:srgbClr val="92524F"/>
                </a:solidFill>
                <a:latin typeface="Buffalo"/>
                <a:ea typeface="Buffalo"/>
                <a:cs typeface="Buffalo"/>
                <a:sym typeface="Buffalo"/>
              </a:rPr>
              <a:t>Bullying is when someone keeps being unkind, or hurting you, on purpose. They might be making games difficult to enjoy or they might be acting dangerously towards you. It happens again and again and it does not STOP when you ask them to.</a:t>
            </a:r>
          </a:p>
          <a:p>
            <a:pPr algn="ctr">
              <a:lnSpc>
                <a:spcPts val="9799"/>
              </a:lnSpc>
            </a:pPr>
          </a:p>
        </p:txBody>
      </p:sp>
      <p:sp>
        <p:nvSpPr>
          <p:cNvPr name="TextBox 4" id="4"/>
          <p:cNvSpPr txBox="true"/>
          <p:nvPr/>
        </p:nvSpPr>
        <p:spPr>
          <a:xfrm rot="0">
            <a:off x="1028700" y="437531"/>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OUR VALUE IS FRIENDSHIP</a:t>
            </a:r>
          </a:p>
        </p:txBody>
      </p:sp>
      <p:sp>
        <p:nvSpPr>
          <p:cNvPr name="TextBox 5" id="5"/>
          <p:cNvSpPr txBox="true"/>
          <p:nvPr/>
        </p:nvSpPr>
        <p:spPr>
          <a:xfrm rot="0">
            <a:off x="712843" y="9153525"/>
            <a:ext cx="88076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2</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20910" t="-79851" r="-13783" b="-59605"/>
            </a:stretch>
          </a:blipFill>
        </p:spPr>
      </p:sp>
      <p:sp>
        <p:nvSpPr>
          <p:cNvPr name="TextBox 3" id="3"/>
          <p:cNvSpPr txBox="true"/>
          <p:nvPr/>
        </p:nvSpPr>
        <p:spPr>
          <a:xfrm rot="0">
            <a:off x="227480" y="3457810"/>
            <a:ext cx="17833041" cy="4908551"/>
          </a:xfrm>
          <a:prstGeom prst="rect">
            <a:avLst/>
          </a:prstGeom>
        </p:spPr>
        <p:txBody>
          <a:bodyPr anchor="t" rtlCol="false" tIns="0" lIns="0" bIns="0" rIns="0">
            <a:spAutoFit/>
          </a:bodyPr>
          <a:lstStyle/>
          <a:p>
            <a:pPr algn="ctr">
              <a:lnSpc>
                <a:spcPts val="9799"/>
              </a:lnSpc>
            </a:pPr>
            <a:r>
              <a:rPr lang="en-US" sz="6999">
                <a:solidFill>
                  <a:srgbClr val="92524F"/>
                </a:solidFill>
                <a:latin typeface="Buffalo"/>
                <a:ea typeface="Buffalo"/>
                <a:cs typeface="Buffalo"/>
                <a:sym typeface="Buffalo"/>
              </a:rPr>
              <a:t>Kindness can prevent bullying before it starts. </a:t>
            </a:r>
          </a:p>
          <a:p>
            <a:pPr algn="ctr">
              <a:lnSpc>
                <a:spcPts val="9799"/>
              </a:lnSpc>
            </a:pPr>
            <a:r>
              <a:rPr lang="en-US" sz="6999">
                <a:solidFill>
                  <a:srgbClr val="92524F"/>
                </a:solidFill>
                <a:latin typeface="Buffalo"/>
                <a:ea typeface="Buffalo"/>
                <a:cs typeface="Buffalo"/>
                <a:sym typeface="Buffalo"/>
              </a:rPr>
              <a:t>Smile, share and include others. </a:t>
            </a:r>
          </a:p>
          <a:p>
            <a:pPr algn="ctr">
              <a:lnSpc>
                <a:spcPts val="9799"/>
              </a:lnSpc>
            </a:pPr>
            <a:r>
              <a:rPr lang="en-US" sz="6999">
                <a:solidFill>
                  <a:srgbClr val="92524F"/>
                </a:solidFill>
                <a:latin typeface="Buffalo"/>
                <a:ea typeface="Buffalo"/>
                <a:cs typeface="Buffalo"/>
                <a:sym typeface="Buffalo"/>
              </a:rPr>
              <a:t>Sometimes people are unkind when they are not happy.</a:t>
            </a:r>
          </a:p>
          <a:p>
            <a:pPr algn="ctr">
              <a:lnSpc>
                <a:spcPts val="9799"/>
              </a:lnSpc>
            </a:pPr>
          </a:p>
        </p:txBody>
      </p:sp>
      <p:sp>
        <p:nvSpPr>
          <p:cNvPr name="TextBox 4" id="4"/>
          <p:cNvSpPr txBox="true"/>
          <p:nvPr/>
        </p:nvSpPr>
        <p:spPr>
          <a:xfrm rot="0">
            <a:off x="1028700" y="437531"/>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OUR VALUE IS FRIENDSHIP</a:t>
            </a:r>
          </a:p>
        </p:txBody>
      </p:sp>
      <p:sp>
        <p:nvSpPr>
          <p:cNvPr name="TextBox 5" id="5"/>
          <p:cNvSpPr txBox="true"/>
          <p:nvPr/>
        </p:nvSpPr>
        <p:spPr>
          <a:xfrm rot="0">
            <a:off x="764847" y="9034512"/>
            <a:ext cx="88076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2</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20910" t="-79851" r="-13783" b="-59605"/>
            </a:stretch>
          </a:blipFill>
        </p:spPr>
      </p:sp>
      <p:sp>
        <p:nvSpPr>
          <p:cNvPr name="Freeform 3" id="3"/>
          <p:cNvSpPr/>
          <p:nvPr/>
        </p:nvSpPr>
        <p:spPr>
          <a:xfrm flipH="false" flipV="false" rot="0">
            <a:off x="15259860" y="6312686"/>
            <a:ext cx="2410806" cy="3694721"/>
          </a:xfrm>
          <a:custGeom>
            <a:avLst/>
            <a:gdLst/>
            <a:ahLst/>
            <a:cxnLst/>
            <a:rect r="r" b="b" t="t" l="l"/>
            <a:pathLst>
              <a:path h="3694721" w="2410806">
                <a:moveTo>
                  <a:pt x="0" y="0"/>
                </a:moveTo>
                <a:lnTo>
                  <a:pt x="2410806" y="0"/>
                </a:lnTo>
                <a:lnTo>
                  <a:pt x="2410806" y="3694721"/>
                </a:lnTo>
                <a:lnTo>
                  <a:pt x="0" y="3694721"/>
                </a:lnTo>
                <a:lnTo>
                  <a:pt x="0" y="0"/>
                </a:lnTo>
                <a:close/>
              </a:path>
            </a:pathLst>
          </a:custGeom>
          <a:blipFill>
            <a:blip r:embed="rId4"/>
            <a:stretch>
              <a:fillRect l="0" t="0" r="0" b="0"/>
            </a:stretch>
          </a:blipFill>
        </p:spPr>
      </p:sp>
      <p:sp>
        <p:nvSpPr>
          <p:cNvPr name="TextBox 4" id="4"/>
          <p:cNvSpPr txBox="true"/>
          <p:nvPr/>
        </p:nvSpPr>
        <p:spPr>
          <a:xfrm rot="0">
            <a:off x="227480" y="2742112"/>
            <a:ext cx="17833041" cy="5305425"/>
          </a:xfrm>
          <a:prstGeom prst="rect">
            <a:avLst/>
          </a:prstGeom>
        </p:spPr>
        <p:txBody>
          <a:bodyPr anchor="t" rtlCol="false" tIns="0" lIns="0" bIns="0" rIns="0">
            <a:spAutoFit/>
          </a:bodyPr>
          <a:lstStyle/>
          <a:p>
            <a:pPr algn="ctr">
              <a:lnSpc>
                <a:spcPts val="8400"/>
              </a:lnSpc>
            </a:pPr>
            <a:r>
              <a:rPr lang="en-US" sz="6000">
                <a:solidFill>
                  <a:srgbClr val="92524F"/>
                </a:solidFill>
                <a:latin typeface="Buffalo"/>
                <a:ea typeface="Buffalo"/>
                <a:cs typeface="Buffalo"/>
                <a:sym typeface="Buffalo"/>
              </a:rPr>
              <a:t>You see someone sitting alone at playtime. They tell you that they are fine.</a:t>
            </a:r>
          </a:p>
          <a:p>
            <a:pPr algn="ctr">
              <a:lnSpc>
                <a:spcPts val="8400"/>
              </a:lnSpc>
            </a:pPr>
            <a:r>
              <a:rPr lang="en-US" sz="6000">
                <a:solidFill>
                  <a:srgbClr val="92524F"/>
                </a:solidFill>
                <a:latin typeface="Buffalo"/>
                <a:ea typeface="Buffalo"/>
                <a:cs typeface="Buffalo"/>
                <a:sym typeface="Buffalo"/>
              </a:rPr>
              <a:t>What would you do in this situation?</a:t>
            </a:r>
          </a:p>
          <a:p>
            <a:pPr algn="ctr">
              <a:lnSpc>
                <a:spcPts val="8400"/>
              </a:lnSpc>
            </a:pPr>
            <a:r>
              <a:rPr lang="en-US" sz="6000">
                <a:solidFill>
                  <a:srgbClr val="92524F"/>
                </a:solidFill>
                <a:latin typeface="Buffalo"/>
                <a:ea typeface="Buffalo"/>
                <a:cs typeface="Buffalo"/>
                <a:sym typeface="Buffalo"/>
              </a:rPr>
              <a:t>You hear someone making comments about them sitting on their own. </a:t>
            </a:r>
          </a:p>
          <a:p>
            <a:pPr algn="ctr">
              <a:lnSpc>
                <a:spcPts val="8400"/>
              </a:lnSpc>
            </a:pPr>
            <a:r>
              <a:rPr lang="en-US" sz="6000">
                <a:solidFill>
                  <a:srgbClr val="92524F"/>
                </a:solidFill>
                <a:latin typeface="Buffalo"/>
                <a:ea typeface="Buffalo"/>
                <a:cs typeface="Buffalo"/>
                <a:sym typeface="Buffalo"/>
              </a:rPr>
              <a:t>What would you do if you heard this? </a:t>
            </a:r>
          </a:p>
          <a:p>
            <a:pPr algn="ctr">
              <a:lnSpc>
                <a:spcPts val="8400"/>
              </a:lnSpc>
            </a:pPr>
            <a:r>
              <a:rPr lang="en-US" sz="6000">
                <a:solidFill>
                  <a:srgbClr val="92524F"/>
                </a:solidFill>
                <a:latin typeface="Buffalo"/>
                <a:ea typeface="Buffalo"/>
                <a:cs typeface="Buffalo"/>
                <a:sym typeface="Buffalo"/>
              </a:rPr>
              <a:t>Is this bullying?</a:t>
            </a:r>
          </a:p>
        </p:txBody>
      </p:sp>
      <p:sp>
        <p:nvSpPr>
          <p:cNvPr name="TextBox 5" id="5"/>
          <p:cNvSpPr txBox="true"/>
          <p:nvPr/>
        </p:nvSpPr>
        <p:spPr>
          <a:xfrm rot="0">
            <a:off x="588318" y="9153525"/>
            <a:ext cx="88076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2</a:t>
            </a:r>
          </a:p>
        </p:txBody>
      </p:sp>
      <p:sp>
        <p:nvSpPr>
          <p:cNvPr name="TextBox 6" id="6"/>
          <p:cNvSpPr txBox="true"/>
          <p:nvPr/>
        </p:nvSpPr>
        <p:spPr>
          <a:xfrm rot="0">
            <a:off x="1028700" y="473033"/>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What do you think?</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7F1EE"/>
        </a:solidFill>
      </p:bgPr>
    </p:bg>
    <p:spTree>
      <p:nvGrpSpPr>
        <p:cNvPr id="1" name=""/>
        <p:cNvGrpSpPr/>
        <p:nvPr/>
      </p:nvGrpSpPr>
      <p:grpSpPr>
        <a:xfrm>
          <a:off x="0" y="0"/>
          <a:ext cx="0" cy="0"/>
          <a:chOff x="0" y="0"/>
          <a:chExt cx="0" cy="0"/>
        </a:xfrm>
      </p:grpSpPr>
      <p:grpSp>
        <p:nvGrpSpPr>
          <p:cNvPr name="Group 2" id="2"/>
          <p:cNvGrpSpPr/>
          <p:nvPr/>
        </p:nvGrpSpPr>
        <p:grpSpPr>
          <a:xfrm rot="0">
            <a:off x="2086733" y="1414250"/>
            <a:ext cx="14114534" cy="7458501"/>
            <a:chOff x="0" y="0"/>
            <a:chExt cx="3717408" cy="1964379"/>
          </a:xfrm>
        </p:grpSpPr>
        <p:sp>
          <p:nvSpPr>
            <p:cNvPr name="Freeform 3" id="3"/>
            <p:cNvSpPr/>
            <p:nvPr/>
          </p:nvSpPr>
          <p:spPr>
            <a:xfrm flipH="false" flipV="false" rot="0">
              <a:off x="0" y="0"/>
              <a:ext cx="3717408" cy="1964379"/>
            </a:xfrm>
            <a:custGeom>
              <a:avLst/>
              <a:gdLst/>
              <a:ahLst/>
              <a:cxnLst/>
              <a:rect r="r" b="b" t="t" l="l"/>
              <a:pathLst>
                <a:path h="1964379" w="3717408">
                  <a:moveTo>
                    <a:pt x="0" y="0"/>
                  </a:moveTo>
                  <a:lnTo>
                    <a:pt x="3717408" y="0"/>
                  </a:lnTo>
                  <a:lnTo>
                    <a:pt x="3717408" y="1964379"/>
                  </a:lnTo>
                  <a:lnTo>
                    <a:pt x="0" y="1964379"/>
                  </a:lnTo>
                  <a:close/>
                </a:path>
              </a:pathLst>
            </a:custGeom>
            <a:solidFill>
              <a:srgbClr val="F7F1EE"/>
            </a:solidFill>
            <a:ln w="123825" cap="sq">
              <a:solidFill>
                <a:srgbClr val="2B3459"/>
              </a:solidFill>
              <a:prstDash val="solid"/>
              <a:miter/>
            </a:ln>
          </p:spPr>
        </p:sp>
        <p:sp>
          <p:nvSpPr>
            <p:cNvPr name="TextBox 4" id="4"/>
            <p:cNvSpPr txBox="true"/>
            <p:nvPr/>
          </p:nvSpPr>
          <p:spPr>
            <a:xfrm>
              <a:off x="0" y="-28575"/>
              <a:ext cx="3717408" cy="1992954"/>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7151825" y="5143500"/>
            <a:ext cx="3984351" cy="1807899"/>
          </a:xfrm>
          <a:custGeom>
            <a:avLst/>
            <a:gdLst/>
            <a:ahLst/>
            <a:cxnLst/>
            <a:rect r="r" b="b" t="t" l="l"/>
            <a:pathLst>
              <a:path h="1807899" w="3984351">
                <a:moveTo>
                  <a:pt x="0" y="0"/>
                </a:moveTo>
                <a:lnTo>
                  <a:pt x="3984350" y="0"/>
                </a:lnTo>
                <a:lnTo>
                  <a:pt x="3984350" y="1807899"/>
                </a:lnTo>
                <a:lnTo>
                  <a:pt x="0" y="1807899"/>
                </a:lnTo>
                <a:lnTo>
                  <a:pt x="0" y="0"/>
                </a:lnTo>
                <a:close/>
              </a:path>
            </a:pathLst>
          </a:custGeom>
          <a:blipFill>
            <a:blip r:embed="rId2">
              <a:alphaModFix amt="95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1479508">
            <a:off x="808072" y="484519"/>
            <a:ext cx="2027171" cy="2916792"/>
          </a:xfrm>
          <a:custGeom>
            <a:avLst/>
            <a:gdLst/>
            <a:ahLst/>
            <a:cxnLst/>
            <a:rect r="r" b="b" t="t" l="l"/>
            <a:pathLst>
              <a:path h="2916792" w="2027171">
                <a:moveTo>
                  <a:pt x="0" y="0"/>
                </a:moveTo>
                <a:lnTo>
                  <a:pt x="2027171" y="0"/>
                </a:lnTo>
                <a:lnTo>
                  <a:pt x="2027171" y="2916792"/>
                </a:lnTo>
                <a:lnTo>
                  <a:pt x="0" y="2916792"/>
                </a:lnTo>
                <a:lnTo>
                  <a:pt x="0" y="0"/>
                </a:lnTo>
                <a:close/>
              </a:path>
            </a:pathLst>
          </a:custGeom>
          <a:blipFill>
            <a:blip r:embed="rId4">
              <a:alphaModFix amt="99000"/>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95259">
            <a:off x="15118785" y="7006586"/>
            <a:ext cx="2027171" cy="2916792"/>
          </a:xfrm>
          <a:custGeom>
            <a:avLst/>
            <a:gdLst/>
            <a:ahLst/>
            <a:cxnLst/>
            <a:rect r="r" b="b" t="t" l="l"/>
            <a:pathLst>
              <a:path h="2916792" w="2027171">
                <a:moveTo>
                  <a:pt x="0" y="0"/>
                </a:moveTo>
                <a:lnTo>
                  <a:pt x="2027170" y="0"/>
                </a:lnTo>
                <a:lnTo>
                  <a:pt x="2027170" y="2916793"/>
                </a:lnTo>
                <a:lnTo>
                  <a:pt x="0" y="2916793"/>
                </a:lnTo>
                <a:lnTo>
                  <a:pt x="0" y="0"/>
                </a:lnTo>
                <a:close/>
              </a:path>
            </a:pathLst>
          </a:custGeom>
          <a:blipFill>
            <a:blip r:embed="rId4">
              <a:alphaModFix amt="99000"/>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479508">
            <a:off x="1096204" y="729359"/>
            <a:ext cx="1255500" cy="1355466"/>
          </a:xfrm>
          <a:custGeom>
            <a:avLst/>
            <a:gdLst/>
            <a:ahLst/>
            <a:cxnLst/>
            <a:rect r="r" b="b" t="t" l="l"/>
            <a:pathLst>
              <a:path h="1355466" w="1255500">
                <a:moveTo>
                  <a:pt x="0" y="0"/>
                </a:moveTo>
                <a:lnTo>
                  <a:pt x="1255500" y="0"/>
                </a:lnTo>
                <a:lnTo>
                  <a:pt x="1255500" y="1355466"/>
                </a:lnTo>
                <a:lnTo>
                  <a:pt x="0" y="1355466"/>
                </a:lnTo>
                <a:lnTo>
                  <a:pt x="0" y="0"/>
                </a:lnTo>
                <a:close/>
              </a:path>
            </a:pathLst>
          </a:custGeom>
          <a:blipFill>
            <a:blip r:embed="rId6">
              <a:alphaModFix amt="99000"/>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195259">
            <a:off x="15167451" y="7359502"/>
            <a:ext cx="1255500" cy="1355466"/>
          </a:xfrm>
          <a:custGeom>
            <a:avLst/>
            <a:gdLst/>
            <a:ahLst/>
            <a:cxnLst/>
            <a:rect r="r" b="b" t="t" l="l"/>
            <a:pathLst>
              <a:path h="1355466" w="1255500">
                <a:moveTo>
                  <a:pt x="0" y="0"/>
                </a:moveTo>
                <a:lnTo>
                  <a:pt x="1255500" y="0"/>
                </a:lnTo>
                <a:lnTo>
                  <a:pt x="1255500" y="1355466"/>
                </a:lnTo>
                <a:lnTo>
                  <a:pt x="0" y="1355466"/>
                </a:lnTo>
                <a:lnTo>
                  <a:pt x="0" y="0"/>
                </a:lnTo>
                <a:close/>
              </a:path>
            </a:pathLst>
          </a:custGeom>
          <a:blipFill>
            <a:blip r:embed="rId6">
              <a:alphaModFix amt="99000"/>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1479508">
            <a:off x="2161191" y="1752410"/>
            <a:ext cx="834457" cy="900898"/>
          </a:xfrm>
          <a:custGeom>
            <a:avLst/>
            <a:gdLst/>
            <a:ahLst/>
            <a:cxnLst/>
            <a:rect r="r" b="b" t="t" l="l"/>
            <a:pathLst>
              <a:path h="900898" w="834457">
                <a:moveTo>
                  <a:pt x="0" y="0"/>
                </a:moveTo>
                <a:lnTo>
                  <a:pt x="834457" y="0"/>
                </a:lnTo>
                <a:lnTo>
                  <a:pt x="834457" y="900898"/>
                </a:lnTo>
                <a:lnTo>
                  <a:pt x="0" y="900898"/>
                </a:lnTo>
                <a:lnTo>
                  <a:pt x="0" y="0"/>
                </a:lnTo>
                <a:close/>
              </a:path>
            </a:pathLst>
          </a:custGeom>
          <a:blipFill>
            <a:blip r:embed="rId8">
              <a:alphaModFix amt="99000"/>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195259">
            <a:off x="16505550" y="7889975"/>
            <a:ext cx="834457" cy="900898"/>
          </a:xfrm>
          <a:custGeom>
            <a:avLst/>
            <a:gdLst/>
            <a:ahLst/>
            <a:cxnLst/>
            <a:rect r="r" b="b" t="t" l="l"/>
            <a:pathLst>
              <a:path h="900898" w="834457">
                <a:moveTo>
                  <a:pt x="0" y="0"/>
                </a:moveTo>
                <a:lnTo>
                  <a:pt x="834457" y="0"/>
                </a:lnTo>
                <a:lnTo>
                  <a:pt x="834457" y="900898"/>
                </a:lnTo>
                <a:lnTo>
                  <a:pt x="0" y="900898"/>
                </a:lnTo>
                <a:lnTo>
                  <a:pt x="0" y="0"/>
                </a:lnTo>
                <a:close/>
              </a:path>
            </a:pathLst>
          </a:custGeom>
          <a:blipFill>
            <a:blip r:embed="rId8">
              <a:alphaModFix amt="99000"/>
              <a:extLst>
                <a:ext uri="{96DAC541-7B7A-43D3-8B79-37D633B846F1}">
                  <asvg:svgBlip xmlns:asvg="http://schemas.microsoft.com/office/drawing/2016/SVG/main" r:embed="rId9"/>
                </a:ext>
              </a:extLst>
            </a:blip>
            <a:stretch>
              <a:fillRect l="0" t="0" r="0" b="0"/>
            </a:stretch>
          </a:blipFill>
        </p:spPr>
      </p:sp>
      <p:sp>
        <p:nvSpPr>
          <p:cNvPr name="Freeform 12" id="12"/>
          <p:cNvSpPr/>
          <p:nvPr/>
        </p:nvSpPr>
        <p:spPr>
          <a:xfrm flipH="false" flipV="false" rot="1599894">
            <a:off x="37768" y="7670855"/>
            <a:ext cx="3567779" cy="2403791"/>
          </a:xfrm>
          <a:custGeom>
            <a:avLst/>
            <a:gdLst/>
            <a:ahLst/>
            <a:cxnLst/>
            <a:rect r="r" b="b" t="t" l="l"/>
            <a:pathLst>
              <a:path h="2403791" w="3567779">
                <a:moveTo>
                  <a:pt x="0" y="0"/>
                </a:moveTo>
                <a:lnTo>
                  <a:pt x="3567779" y="0"/>
                </a:lnTo>
                <a:lnTo>
                  <a:pt x="3567779" y="2403791"/>
                </a:lnTo>
                <a:lnTo>
                  <a:pt x="0" y="2403791"/>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3" id="13"/>
          <p:cNvSpPr/>
          <p:nvPr/>
        </p:nvSpPr>
        <p:spPr>
          <a:xfrm flipH="false" flipV="false" rot="-7012157">
            <a:off x="14793084" y="301175"/>
            <a:ext cx="3908306" cy="2636478"/>
          </a:xfrm>
          <a:custGeom>
            <a:avLst/>
            <a:gdLst/>
            <a:ahLst/>
            <a:cxnLst/>
            <a:rect r="r" b="b" t="t" l="l"/>
            <a:pathLst>
              <a:path h="2636478" w="3908306">
                <a:moveTo>
                  <a:pt x="0" y="0"/>
                </a:moveTo>
                <a:lnTo>
                  <a:pt x="3908306" y="0"/>
                </a:lnTo>
                <a:lnTo>
                  <a:pt x="3908306" y="2636479"/>
                </a:lnTo>
                <a:lnTo>
                  <a:pt x="0" y="263647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4" id="14"/>
          <p:cNvSpPr txBox="true"/>
          <p:nvPr/>
        </p:nvSpPr>
        <p:spPr>
          <a:xfrm rot="0">
            <a:off x="2614027" y="7751485"/>
            <a:ext cx="13059947" cy="742950"/>
          </a:xfrm>
          <a:prstGeom prst="rect">
            <a:avLst/>
          </a:prstGeom>
        </p:spPr>
        <p:txBody>
          <a:bodyPr anchor="t" rtlCol="false" tIns="0" lIns="0" bIns="0" rIns="0">
            <a:spAutoFit/>
          </a:bodyPr>
          <a:lstStyle/>
          <a:p>
            <a:pPr algn="ctr" marL="0" indent="0" lvl="0">
              <a:lnSpc>
                <a:spcPts val="4800"/>
              </a:lnSpc>
              <a:spcBef>
                <a:spcPct val="0"/>
              </a:spcBef>
            </a:pPr>
            <a:r>
              <a:rPr lang="en-US" sz="6000" spc="-120">
                <a:solidFill>
                  <a:srgbClr val="A0705C"/>
                </a:solidFill>
                <a:latin typeface="Sailors"/>
                <a:ea typeface="Sailors"/>
                <a:cs typeface="Sailors"/>
                <a:sym typeface="Sailors"/>
              </a:rPr>
              <a:t>HOW CAN WE BE GOOD FRIENDS?</a:t>
            </a:r>
          </a:p>
        </p:txBody>
      </p:sp>
      <p:sp>
        <p:nvSpPr>
          <p:cNvPr name="TextBox 15" id="15"/>
          <p:cNvSpPr txBox="true"/>
          <p:nvPr/>
        </p:nvSpPr>
        <p:spPr>
          <a:xfrm rot="0">
            <a:off x="2350380" y="1666690"/>
            <a:ext cx="13587240" cy="1369695"/>
          </a:xfrm>
          <a:prstGeom prst="rect">
            <a:avLst/>
          </a:prstGeom>
        </p:spPr>
        <p:txBody>
          <a:bodyPr anchor="t" rtlCol="false" tIns="0" lIns="0" bIns="0" rIns="0">
            <a:spAutoFit/>
          </a:bodyPr>
          <a:lstStyle/>
          <a:p>
            <a:pPr algn="ctr">
              <a:lnSpc>
                <a:spcPts val="10080"/>
              </a:lnSpc>
              <a:spcBef>
                <a:spcPct val="0"/>
              </a:spcBef>
            </a:pPr>
            <a:r>
              <a:rPr lang="en-US" sz="7200" spc="1749">
                <a:solidFill>
                  <a:srgbClr val="2B3459"/>
                </a:solidFill>
                <a:latin typeface="Funtastic"/>
                <a:ea typeface="Funtastic"/>
                <a:cs typeface="Funtastic"/>
                <a:sym typeface="Funtastic"/>
              </a:rPr>
              <a:t>ANTI-BULLYING WEEK</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20910" t="-79851" r="-13783" b="-59605"/>
            </a:stretch>
          </a:blipFill>
        </p:spPr>
      </p:sp>
      <p:sp>
        <p:nvSpPr>
          <p:cNvPr name="TextBox 3" id="3"/>
          <p:cNvSpPr txBox="true"/>
          <p:nvPr/>
        </p:nvSpPr>
        <p:spPr>
          <a:xfrm rot="0">
            <a:off x="1028700" y="437531"/>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OUR VALUE IS FRIENDSHIP</a:t>
            </a:r>
          </a:p>
        </p:txBody>
      </p:sp>
      <p:sp>
        <p:nvSpPr>
          <p:cNvPr name="TextBox 4" id="4"/>
          <p:cNvSpPr txBox="true"/>
          <p:nvPr/>
        </p:nvSpPr>
        <p:spPr>
          <a:xfrm rot="0">
            <a:off x="795204" y="9153525"/>
            <a:ext cx="854720"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3</a:t>
            </a:r>
          </a:p>
        </p:txBody>
      </p:sp>
      <p:sp>
        <p:nvSpPr>
          <p:cNvPr name="TextBox 5" id="5"/>
          <p:cNvSpPr txBox="true"/>
          <p:nvPr/>
        </p:nvSpPr>
        <p:spPr>
          <a:xfrm rot="0">
            <a:off x="0" y="3376328"/>
            <a:ext cx="17876255" cy="4908550"/>
          </a:xfrm>
          <a:prstGeom prst="rect">
            <a:avLst/>
          </a:prstGeom>
        </p:spPr>
        <p:txBody>
          <a:bodyPr anchor="t" rtlCol="false" tIns="0" lIns="0" bIns="0" rIns="0">
            <a:spAutoFit/>
          </a:bodyPr>
          <a:lstStyle/>
          <a:p>
            <a:pPr algn="ctr">
              <a:lnSpc>
                <a:spcPts val="9799"/>
              </a:lnSpc>
            </a:pPr>
            <a:r>
              <a:rPr lang="en-US" sz="6999">
                <a:solidFill>
                  <a:srgbClr val="A0705C"/>
                </a:solidFill>
                <a:latin typeface="Buffalo"/>
                <a:ea typeface="Buffalo"/>
                <a:cs typeface="Buffalo"/>
                <a:sym typeface="Buffalo"/>
              </a:rPr>
              <a:t>Friendships have ups and downs. That is very normal.</a:t>
            </a:r>
          </a:p>
          <a:p>
            <a:pPr algn="ctr">
              <a:lnSpc>
                <a:spcPts val="9799"/>
              </a:lnSpc>
            </a:pPr>
            <a:r>
              <a:rPr lang="en-US" sz="6999">
                <a:solidFill>
                  <a:srgbClr val="A0705C"/>
                </a:solidFill>
                <a:latin typeface="Buffalo"/>
                <a:ea typeface="Buffalo"/>
                <a:cs typeface="Buffalo"/>
                <a:sym typeface="Buffalo"/>
              </a:rPr>
              <a:t>It is important to listen to what your friends want and feel comfortable with.</a:t>
            </a:r>
          </a:p>
          <a:p>
            <a:pPr algn="ctr">
              <a:lnSpc>
                <a:spcPts val="9799"/>
              </a:lnSpc>
              <a:spcBef>
                <a:spcPct val="0"/>
              </a:spcBef>
            </a:pPr>
            <a:r>
              <a:rPr lang="en-US" sz="6999">
                <a:solidFill>
                  <a:srgbClr val="A0705C"/>
                </a:solidFill>
                <a:latin typeface="Buffalo"/>
                <a:ea typeface="Buffalo"/>
                <a:cs typeface="Buffalo"/>
                <a:sym typeface="Buffalo"/>
              </a:rPr>
              <a:t>It is also important to say no if you need to.</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20910" t="-79851" r="-13783" b="-59605"/>
            </a:stretch>
          </a:blipFill>
        </p:spPr>
      </p:sp>
      <p:sp>
        <p:nvSpPr>
          <p:cNvPr name="TextBox 3" id="3"/>
          <p:cNvSpPr txBox="true"/>
          <p:nvPr/>
        </p:nvSpPr>
        <p:spPr>
          <a:xfrm rot="0">
            <a:off x="1028700" y="513731"/>
            <a:ext cx="16230600" cy="1625599"/>
          </a:xfrm>
          <a:prstGeom prst="rect">
            <a:avLst/>
          </a:prstGeom>
        </p:spPr>
        <p:txBody>
          <a:bodyPr anchor="t" rtlCol="false" tIns="0" lIns="0" bIns="0" rIns="0">
            <a:spAutoFit/>
          </a:bodyPr>
          <a:lstStyle/>
          <a:p>
            <a:pPr algn="ctr">
              <a:lnSpc>
                <a:spcPts val="13300"/>
              </a:lnSpc>
            </a:pPr>
            <a:r>
              <a:rPr lang="en-US" sz="9500">
                <a:solidFill>
                  <a:srgbClr val="2B3459"/>
                </a:solidFill>
                <a:latin typeface="Milk Tea Font TH"/>
                <a:ea typeface="Milk Tea Font TH"/>
                <a:cs typeface="Milk Tea Font TH"/>
                <a:sym typeface="Milk Tea Font TH"/>
              </a:rPr>
              <a:t>OUR VALUE IS FRIENDSHIP</a:t>
            </a:r>
          </a:p>
        </p:txBody>
      </p:sp>
      <p:sp>
        <p:nvSpPr>
          <p:cNvPr name="TextBox 4" id="4"/>
          <p:cNvSpPr txBox="true"/>
          <p:nvPr/>
        </p:nvSpPr>
        <p:spPr>
          <a:xfrm rot="0">
            <a:off x="702649" y="9153525"/>
            <a:ext cx="854720"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3</a:t>
            </a:r>
          </a:p>
        </p:txBody>
      </p:sp>
      <p:sp>
        <p:nvSpPr>
          <p:cNvPr name="TextBox 5" id="5"/>
          <p:cNvSpPr txBox="true"/>
          <p:nvPr/>
        </p:nvSpPr>
        <p:spPr>
          <a:xfrm rot="0">
            <a:off x="1989789" y="3218856"/>
            <a:ext cx="13896677" cy="5305425"/>
          </a:xfrm>
          <a:prstGeom prst="rect">
            <a:avLst/>
          </a:prstGeom>
        </p:spPr>
        <p:txBody>
          <a:bodyPr anchor="t" rtlCol="false" tIns="0" lIns="0" bIns="0" rIns="0">
            <a:spAutoFit/>
          </a:bodyPr>
          <a:lstStyle/>
          <a:p>
            <a:pPr algn="ctr">
              <a:lnSpc>
                <a:spcPts val="8400"/>
              </a:lnSpc>
            </a:pPr>
            <a:r>
              <a:rPr lang="en-US" sz="6000">
                <a:solidFill>
                  <a:srgbClr val="A0705C"/>
                </a:solidFill>
                <a:latin typeface="Buffalo"/>
                <a:ea typeface="Buffalo"/>
                <a:cs typeface="Buffalo"/>
                <a:sym typeface="Buffalo"/>
              </a:rPr>
              <a:t>Years 3 and 4</a:t>
            </a:r>
          </a:p>
          <a:p>
            <a:pPr algn="ctr">
              <a:lnSpc>
                <a:spcPts val="8400"/>
              </a:lnSpc>
            </a:pPr>
            <a:r>
              <a:rPr lang="en-US" sz="6000">
                <a:solidFill>
                  <a:srgbClr val="A0705C"/>
                </a:solidFill>
                <a:latin typeface="Buffalo"/>
                <a:ea typeface="Buffalo"/>
                <a:cs typeface="Buffalo"/>
                <a:sym typeface="Buffalo"/>
              </a:rPr>
              <a:t>What are some unkind things people do? Why might they do them?</a:t>
            </a:r>
          </a:p>
          <a:p>
            <a:pPr algn="ctr">
              <a:lnSpc>
                <a:spcPts val="8400"/>
              </a:lnSpc>
            </a:pPr>
          </a:p>
          <a:p>
            <a:pPr algn="ctr">
              <a:lnSpc>
                <a:spcPts val="8400"/>
              </a:lnSpc>
            </a:pPr>
            <a:r>
              <a:rPr lang="en-US" sz="6000">
                <a:solidFill>
                  <a:srgbClr val="A0705C"/>
                </a:solidFill>
                <a:latin typeface="Buffalo"/>
                <a:ea typeface="Buffalo"/>
                <a:cs typeface="Buffalo"/>
                <a:sym typeface="Buffalo"/>
              </a:rPr>
              <a:t>Years 5 and 6</a:t>
            </a:r>
          </a:p>
          <a:p>
            <a:pPr algn="ctr">
              <a:lnSpc>
                <a:spcPts val="8400"/>
              </a:lnSpc>
              <a:spcBef>
                <a:spcPct val="0"/>
              </a:spcBef>
            </a:pPr>
            <a:r>
              <a:rPr lang="en-US" sz="6000">
                <a:solidFill>
                  <a:srgbClr val="A0705C"/>
                </a:solidFill>
                <a:latin typeface="Buffalo"/>
                <a:ea typeface="Buffalo"/>
                <a:cs typeface="Buffalo"/>
                <a:sym typeface="Buffalo"/>
              </a:rPr>
              <a:t>What are some of the down times in friendships?</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20910" t="-79851" r="-13783" b="-59605"/>
            </a:stretch>
          </a:blipFill>
        </p:spPr>
      </p:sp>
      <p:sp>
        <p:nvSpPr>
          <p:cNvPr name="Freeform 3" id="3"/>
          <p:cNvSpPr/>
          <p:nvPr/>
        </p:nvSpPr>
        <p:spPr>
          <a:xfrm flipH="false" flipV="false" rot="0">
            <a:off x="15193355" y="6518930"/>
            <a:ext cx="2411410" cy="3488477"/>
          </a:xfrm>
          <a:custGeom>
            <a:avLst/>
            <a:gdLst/>
            <a:ahLst/>
            <a:cxnLst/>
            <a:rect r="r" b="b" t="t" l="l"/>
            <a:pathLst>
              <a:path h="3488477" w="2411410">
                <a:moveTo>
                  <a:pt x="0" y="0"/>
                </a:moveTo>
                <a:lnTo>
                  <a:pt x="2411410" y="0"/>
                </a:lnTo>
                <a:lnTo>
                  <a:pt x="2411410" y="3488477"/>
                </a:lnTo>
                <a:lnTo>
                  <a:pt x="0" y="3488477"/>
                </a:lnTo>
                <a:lnTo>
                  <a:pt x="0" y="0"/>
                </a:lnTo>
                <a:close/>
              </a:path>
            </a:pathLst>
          </a:custGeom>
          <a:blipFill>
            <a:blip r:embed="rId4"/>
            <a:stretch>
              <a:fillRect l="0" t="0" r="0" b="0"/>
            </a:stretch>
          </a:blipFill>
        </p:spPr>
      </p:sp>
      <p:sp>
        <p:nvSpPr>
          <p:cNvPr name="TextBox 4" id="4"/>
          <p:cNvSpPr txBox="true"/>
          <p:nvPr/>
        </p:nvSpPr>
        <p:spPr>
          <a:xfrm rot="0">
            <a:off x="227480" y="3825240"/>
            <a:ext cx="17833041" cy="2503170"/>
          </a:xfrm>
          <a:prstGeom prst="rect">
            <a:avLst/>
          </a:prstGeom>
        </p:spPr>
        <p:txBody>
          <a:bodyPr anchor="t" rtlCol="false" tIns="0" lIns="0" bIns="0" rIns="0">
            <a:spAutoFit/>
          </a:bodyPr>
          <a:lstStyle/>
          <a:p>
            <a:pPr algn="ctr">
              <a:lnSpc>
                <a:spcPts val="10080"/>
              </a:lnSpc>
            </a:pPr>
            <a:r>
              <a:rPr lang="en-US" sz="7200">
                <a:solidFill>
                  <a:srgbClr val="92524F"/>
                </a:solidFill>
                <a:latin typeface="Buffalo"/>
                <a:ea typeface="Buffalo"/>
                <a:cs typeface="Buffalo"/>
                <a:sym typeface="Buffalo"/>
              </a:rPr>
              <a:t>You see someone push someone. The person being pushed is laughing.</a:t>
            </a:r>
          </a:p>
          <a:p>
            <a:pPr algn="ctr">
              <a:lnSpc>
                <a:spcPts val="10080"/>
              </a:lnSpc>
            </a:pPr>
            <a:r>
              <a:rPr lang="en-US" sz="7200">
                <a:solidFill>
                  <a:srgbClr val="92524F"/>
                </a:solidFill>
                <a:latin typeface="Buffalo"/>
                <a:ea typeface="Buffalo"/>
                <a:cs typeface="Buffalo"/>
                <a:sym typeface="Buffalo"/>
              </a:rPr>
              <a:t>What would you do?</a:t>
            </a:r>
          </a:p>
        </p:txBody>
      </p:sp>
      <p:sp>
        <p:nvSpPr>
          <p:cNvPr name="TextBox 5" id="5"/>
          <p:cNvSpPr txBox="true"/>
          <p:nvPr/>
        </p:nvSpPr>
        <p:spPr>
          <a:xfrm rot="0">
            <a:off x="725866" y="9143807"/>
            <a:ext cx="854720"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3</a:t>
            </a:r>
          </a:p>
        </p:txBody>
      </p:sp>
      <p:sp>
        <p:nvSpPr>
          <p:cNvPr name="TextBox 6" id="6"/>
          <p:cNvSpPr txBox="true"/>
          <p:nvPr/>
        </p:nvSpPr>
        <p:spPr>
          <a:xfrm rot="0">
            <a:off x="1028700" y="473033"/>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What do you think?</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7F1EE"/>
        </a:solidFill>
      </p:bgPr>
    </p:bg>
    <p:spTree>
      <p:nvGrpSpPr>
        <p:cNvPr id="1" name=""/>
        <p:cNvGrpSpPr/>
        <p:nvPr/>
      </p:nvGrpSpPr>
      <p:grpSpPr>
        <a:xfrm>
          <a:off x="0" y="0"/>
          <a:ext cx="0" cy="0"/>
          <a:chOff x="0" y="0"/>
          <a:chExt cx="0" cy="0"/>
        </a:xfrm>
      </p:grpSpPr>
      <p:grpSp>
        <p:nvGrpSpPr>
          <p:cNvPr name="Group 2" id="2"/>
          <p:cNvGrpSpPr/>
          <p:nvPr/>
        </p:nvGrpSpPr>
        <p:grpSpPr>
          <a:xfrm rot="0">
            <a:off x="2086733" y="1414250"/>
            <a:ext cx="14114534" cy="7458501"/>
            <a:chOff x="0" y="0"/>
            <a:chExt cx="3717408" cy="1964379"/>
          </a:xfrm>
        </p:grpSpPr>
        <p:sp>
          <p:nvSpPr>
            <p:cNvPr name="Freeform 3" id="3"/>
            <p:cNvSpPr/>
            <p:nvPr/>
          </p:nvSpPr>
          <p:spPr>
            <a:xfrm flipH="false" flipV="false" rot="0">
              <a:off x="0" y="0"/>
              <a:ext cx="3717408" cy="1964379"/>
            </a:xfrm>
            <a:custGeom>
              <a:avLst/>
              <a:gdLst/>
              <a:ahLst/>
              <a:cxnLst/>
              <a:rect r="r" b="b" t="t" l="l"/>
              <a:pathLst>
                <a:path h="1964379" w="3717408">
                  <a:moveTo>
                    <a:pt x="0" y="0"/>
                  </a:moveTo>
                  <a:lnTo>
                    <a:pt x="3717408" y="0"/>
                  </a:lnTo>
                  <a:lnTo>
                    <a:pt x="3717408" y="1964379"/>
                  </a:lnTo>
                  <a:lnTo>
                    <a:pt x="0" y="1964379"/>
                  </a:lnTo>
                  <a:close/>
                </a:path>
              </a:pathLst>
            </a:custGeom>
            <a:solidFill>
              <a:srgbClr val="F7F1EE"/>
            </a:solidFill>
            <a:ln w="123825" cap="sq">
              <a:solidFill>
                <a:srgbClr val="2B3459"/>
              </a:solidFill>
              <a:prstDash val="solid"/>
              <a:miter/>
            </a:ln>
          </p:spPr>
        </p:sp>
        <p:sp>
          <p:nvSpPr>
            <p:cNvPr name="TextBox 4" id="4"/>
            <p:cNvSpPr txBox="true"/>
            <p:nvPr/>
          </p:nvSpPr>
          <p:spPr>
            <a:xfrm>
              <a:off x="0" y="-28575"/>
              <a:ext cx="3717408" cy="1992954"/>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7151825" y="5143500"/>
            <a:ext cx="3984351" cy="1807899"/>
          </a:xfrm>
          <a:custGeom>
            <a:avLst/>
            <a:gdLst/>
            <a:ahLst/>
            <a:cxnLst/>
            <a:rect r="r" b="b" t="t" l="l"/>
            <a:pathLst>
              <a:path h="1807899" w="3984351">
                <a:moveTo>
                  <a:pt x="0" y="0"/>
                </a:moveTo>
                <a:lnTo>
                  <a:pt x="3984350" y="0"/>
                </a:lnTo>
                <a:lnTo>
                  <a:pt x="3984350" y="1807899"/>
                </a:lnTo>
                <a:lnTo>
                  <a:pt x="0" y="1807899"/>
                </a:lnTo>
                <a:lnTo>
                  <a:pt x="0" y="0"/>
                </a:lnTo>
                <a:close/>
              </a:path>
            </a:pathLst>
          </a:custGeom>
          <a:blipFill>
            <a:blip r:embed="rId2">
              <a:alphaModFix amt="95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1479508">
            <a:off x="808072" y="484519"/>
            <a:ext cx="2027171" cy="2916792"/>
          </a:xfrm>
          <a:custGeom>
            <a:avLst/>
            <a:gdLst/>
            <a:ahLst/>
            <a:cxnLst/>
            <a:rect r="r" b="b" t="t" l="l"/>
            <a:pathLst>
              <a:path h="2916792" w="2027171">
                <a:moveTo>
                  <a:pt x="0" y="0"/>
                </a:moveTo>
                <a:lnTo>
                  <a:pt x="2027171" y="0"/>
                </a:lnTo>
                <a:lnTo>
                  <a:pt x="2027171" y="2916792"/>
                </a:lnTo>
                <a:lnTo>
                  <a:pt x="0" y="2916792"/>
                </a:lnTo>
                <a:lnTo>
                  <a:pt x="0" y="0"/>
                </a:lnTo>
                <a:close/>
              </a:path>
            </a:pathLst>
          </a:custGeom>
          <a:blipFill>
            <a:blip r:embed="rId4">
              <a:alphaModFix amt="99000"/>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95259">
            <a:off x="15118785" y="7006586"/>
            <a:ext cx="2027171" cy="2916792"/>
          </a:xfrm>
          <a:custGeom>
            <a:avLst/>
            <a:gdLst/>
            <a:ahLst/>
            <a:cxnLst/>
            <a:rect r="r" b="b" t="t" l="l"/>
            <a:pathLst>
              <a:path h="2916792" w="2027171">
                <a:moveTo>
                  <a:pt x="0" y="0"/>
                </a:moveTo>
                <a:lnTo>
                  <a:pt x="2027170" y="0"/>
                </a:lnTo>
                <a:lnTo>
                  <a:pt x="2027170" y="2916793"/>
                </a:lnTo>
                <a:lnTo>
                  <a:pt x="0" y="2916793"/>
                </a:lnTo>
                <a:lnTo>
                  <a:pt x="0" y="0"/>
                </a:lnTo>
                <a:close/>
              </a:path>
            </a:pathLst>
          </a:custGeom>
          <a:blipFill>
            <a:blip r:embed="rId4">
              <a:alphaModFix amt="99000"/>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479508">
            <a:off x="1096204" y="729359"/>
            <a:ext cx="1255500" cy="1355466"/>
          </a:xfrm>
          <a:custGeom>
            <a:avLst/>
            <a:gdLst/>
            <a:ahLst/>
            <a:cxnLst/>
            <a:rect r="r" b="b" t="t" l="l"/>
            <a:pathLst>
              <a:path h="1355466" w="1255500">
                <a:moveTo>
                  <a:pt x="0" y="0"/>
                </a:moveTo>
                <a:lnTo>
                  <a:pt x="1255500" y="0"/>
                </a:lnTo>
                <a:lnTo>
                  <a:pt x="1255500" y="1355466"/>
                </a:lnTo>
                <a:lnTo>
                  <a:pt x="0" y="1355466"/>
                </a:lnTo>
                <a:lnTo>
                  <a:pt x="0" y="0"/>
                </a:lnTo>
                <a:close/>
              </a:path>
            </a:pathLst>
          </a:custGeom>
          <a:blipFill>
            <a:blip r:embed="rId6">
              <a:alphaModFix amt="99000"/>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195259">
            <a:off x="15167451" y="7359502"/>
            <a:ext cx="1255500" cy="1355466"/>
          </a:xfrm>
          <a:custGeom>
            <a:avLst/>
            <a:gdLst/>
            <a:ahLst/>
            <a:cxnLst/>
            <a:rect r="r" b="b" t="t" l="l"/>
            <a:pathLst>
              <a:path h="1355466" w="1255500">
                <a:moveTo>
                  <a:pt x="0" y="0"/>
                </a:moveTo>
                <a:lnTo>
                  <a:pt x="1255500" y="0"/>
                </a:lnTo>
                <a:lnTo>
                  <a:pt x="1255500" y="1355466"/>
                </a:lnTo>
                <a:lnTo>
                  <a:pt x="0" y="1355466"/>
                </a:lnTo>
                <a:lnTo>
                  <a:pt x="0" y="0"/>
                </a:lnTo>
                <a:close/>
              </a:path>
            </a:pathLst>
          </a:custGeom>
          <a:blipFill>
            <a:blip r:embed="rId6">
              <a:alphaModFix amt="99000"/>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1479508">
            <a:off x="2161191" y="1752410"/>
            <a:ext cx="834457" cy="900898"/>
          </a:xfrm>
          <a:custGeom>
            <a:avLst/>
            <a:gdLst/>
            <a:ahLst/>
            <a:cxnLst/>
            <a:rect r="r" b="b" t="t" l="l"/>
            <a:pathLst>
              <a:path h="900898" w="834457">
                <a:moveTo>
                  <a:pt x="0" y="0"/>
                </a:moveTo>
                <a:lnTo>
                  <a:pt x="834457" y="0"/>
                </a:lnTo>
                <a:lnTo>
                  <a:pt x="834457" y="900898"/>
                </a:lnTo>
                <a:lnTo>
                  <a:pt x="0" y="900898"/>
                </a:lnTo>
                <a:lnTo>
                  <a:pt x="0" y="0"/>
                </a:lnTo>
                <a:close/>
              </a:path>
            </a:pathLst>
          </a:custGeom>
          <a:blipFill>
            <a:blip r:embed="rId8">
              <a:alphaModFix amt="99000"/>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195259">
            <a:off x="16505550" y="7889975"/>
            <a:ext cx="834457" cy="900898"/>
          </a:xfrm>
          <a:custGeom>
            <a:avLst/>
            <a:gdLst/>
            <a:ahLst/>
            <a:cxnLst/>
            <a:rect r="r" b="b" t="t" l="l"/>
            <a:pathLst>
              <a:path h="900898" w="834457">
                <a:moveTo>
                  <a:pt x="0" y="0"/>
                </a:moveTo>
                <a:lnTo>
                  <a:pt x="834457" y="0"/>
                </a:lnTo>
                <a:lnTo>
                  <a:pt x="834457" y="900898"/>
                </a:lnTo>
                <a:lnTo>
                  <a:pt x="0" y="900898"/>
                </a:lnTo>
                <a:lnTo>
                  <a:pt x="0" y="0"/>
                </a:lnTo>
                <a:close/>
              </a:path>
            </a:pathLst>
          </a:custGeom>
          <a:blipFill>
            <a:blip r:embed="rId8">
              <a:alphaModFix amt="99000"/>
              <a:extLst>
                <a:ext uri="{96DAC541-7B7A-43D3-8B79-37D633B846F1}">
                  <asvg:svgBlip xmlns:asvg="http://schemas.microsoft.com/office/drawing/2016/SVG/main" r:embed="rId9"/>
                </a:ext>
              </a:extLst>
            </a:blip>
            <a:stretch>
              <a:fillRect l="0" t="0" r="0" b="0"/>
            </a:stretch>
          </a:blipFill>
        </p:spPr>
      </p:sp>
      <p:sp>
        <p:nvSpPr>
          <p:cNvPr name="Freeform 12" id="12"/>
          <p:cNvSpPr/>
          <p:nvPr/>
        </p:nvSpPr>
        <p:spPr>
          <a:xfrm flipH="false" flipV="false" rot="1599894">
            <a:off x="37768" y="7670855"/>
            <a:ext cx="3567779" cy="2403791"/>
          </a:xfrm>
          <a:custGeom>
            <a:avLst/>
            <a:gdLst/>
            <a:ahLst/>
            <a:cxnLst/>
            <a:rect r="r" b="b" t="t" l="l"/>
            <a:pathLst>
              <a:path h="2403791" w="3567779">
                <a:moveTo>
                  <a:pt x="0" y="0"/>
                </a:moveTo>
                <a:lnTo>
                  <a:pt x="3567779" y="0"/>
                </a:lnTo>
                <a:lnTo>
                  <a:pt x="3567779" y="2403791"/>
                </a:lnTo>
                <a:lnTo>
                  <a:pt x="0" y="2403791"/>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3" id="13"/>
          <p:cNvSpPr/>
          <p:nvPr/>
        </p:nvSpPr>
        <p:spPr>
          <a:xfrm flipH="false" flipV="false" rot="-7012157">
            <a:off x="14793084" y="301175"/>
            <a:ext cx="3908306" cy="2636478"/>
          </a:xfrm>
          <a:custGeom>
            <a:avLst/>
            <a:gdLst/>
            <a:ahLst/>
            <a:cxnLst/>
            <a:rect r="r" b="b" t="t" l="l"/>
            <a:pathLst>
              <a:path h="2636478" w="3908306">
                <a:moveTo>
                  <a:pt x="0" y="0"/>
                </a:moveTo>
                <a:lnTo>
                  <a:pt x="3908306" y="0"/>
                </a:lnTo>
                <a:lnTo>
                  <a:pt x="3908306" y="2636479"/>
                </a:lnTo>
                <a:lnTo>
                  <a:pt x="0" y="263647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4" id="14"/>
          <p:cNvSpPr txBox="true"/>
          <p:nvPr/>
        </p:nvSpPr>
        <p:spPr>
          <a:xfrm rot="0">
            <a:off x="2623552" y="7751485"/>
            <a:ext cx="13059947" cy="742950"/>
          </a:xfrm>
          <a:prstGeom prst="rect">
            <a:avLst/>
          </a:prstGeom>
        </p:spPr>
        <p:txBody>
          <a:bodyPr anchor="t" rtlCol="false" tIns="0" lIns="0" bIns="0" rIns="0">
            <a:spAutoFit/>
          </a:bodyPr>
          <a:lstStyle/>
          <a:p>
            <a:pPr algn="ctr" marL="0" indent="0" lvl="0">
              <a:lnSpc>
                <a:spcPts val="4800"/>
              </a:lnSpc>
              <a:spcBef>
                <a:spcPct val="0"/>
              </a:spcBef>
            </a:pPr>
            <a:r>
              <a:rPr lang="en-US" sz="6000" spc="-120">
                <a:solidFill>
                  <a:srgbClr val="A0705C"/>
                </a:solidFill>
                <a:latin typeface="Sailors"/>
                <a:ea typeface="Sailors"/>
                <a:cs typeface="Sailors"/>
                <a:sym typeface="Sailors"/>
              </a:rPr>
              <a:t>HOW CAN WE BE GOOD FRIENDS?</a:t>
            </a:r>
          </a:p>
        </p:txBody>
      </p:sp>
      <p:sp>
        <p:nvSpPr>
          <p:cNvPr name="TextBox 15" id="15"/>
          <p:cNvSpPr txBox="true"/>
          <p:nvPr/>
        </p:nvSpPr>
        <p:spPr>
          <a:xfrm rot="0">
            <a:off x="2350380" y="1666690"/>
            <a:ext cx="13587240" cy="1369695"/>
          </a:xfrm>
          <a:prstGeom prst="rect">
            <a:avLst/>
          </a:prstGeom>
        </p:spPr>
        <p:txBody>
          <a:bodyPr anchor="t" rtlCol="false" tIns="0" lIns="0" bIns="0" rIns="0">
            <a:spAutoFit/>
          </a:bodyPr>
          <a:lstStyle/>
          <a:p>
            <a:pPr algn="ctr">
              <a:lnSpc>
                <a:spcPts val="10080"/>
              </a:lnSpc>
              <a:spcBef>
                <a:spcPct val="0"/>
              </a:spcBef>
            </a:pPr>
            <a:r>
              <a:rPr lang="en-US" sz="7200" spc="1749">
                <a:solidFill>
                  <a:srgbClr val="2B3459"/>
                </a:solidFill>
                <a:latin typeface="Funtastic"/>
                <a:ea typeface="Funtastic"/>
                <a:cs typeface="Funtastic"/>
                <a:sym typeface="Funtastic"/>
              </a:rPr>
              <a:t>ANTI-BULLYING WEEK</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20910" t="-79851" r="-13783" b="-59605"/>
            </a:stretch>
          </a:blipFill>
        </p:spPr>
      </p:sp>
      <p:sp>
        <p:nvSpPr>
          <p:cNvPr name="TextBox 3" id="3"/>
          <p:cNvSpPr txBox="true"/>
          <p:nvPr/>
        </p:nvSpPr>
        <p:spPr>
          <a:xfrm rot="0">
            <a:off x="1028700" y="437531"/>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OUR VALUE IS FRIENDSHIP</a:t>
            </a:r>
          </a:p>
        </p:txBody>
      </p:sp>
      <p:sp>
        <p:nvSpPr>
          <p:cNvPr name="TextBox 4" id="4"/>
          <p:cNvSpPr txBox="true"/>
          <p:nvPr/>
        </p:nvSpPr>
        <p:spPr>
          <a:xfrm rot="0">
            <a:off x="816036" y="9153525"/>
            <a:ext cx="84772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4</a:t>
            </a:r>
          </a:p>
        </p:txBody>
      </p:sp>
      <p:sp>
        <p:nvSpPr>
          <p:cNvPr name="TextBox 5" id="5"/>
          <p:cNvSpPr txBox="true"/>
          <p:nvPr/>
        </p:nvSpPr>
        <p:spPr>
          <a:xfrm rot="0">
            <a:off x="0" y="3825240"/>
            <a:ext cx="18288000" cy="2503170"/>
          </a:xfrm>
          <a:prstGeom prst="rect">
            <a:avLst/>
          </a:prstGeom>
        </p:spPr>
        <p:txBody>
          <a:bodyPr anchor="t" rtlCol="false" tIns="0" lIns="0" bIns="0" rIns="0">
            <a:spAutoFit/>
          </a:bodyPr>
          <a:lstStyle/>
          <a:p>
            <a:pPr algn="ctr">
              <a:lnSpc>
                <a:spcPts val="10080"/>
              </a:lnSpc>
              <a:spcBef>
                <a:spcPct val="0"/>
              </a:spcBef>
            </a:pPr>
            <a:r>
              <a:rPr lang="en-US" sz="7200">
                <a:solidFill>
                  <a:srgbClr val="A0705C"/>
                </a:solidFill>
                <a:latin typeface="Buffalo"/>
                <a:ea typeface="Buffalo"/>
                <a:cs typeface="Buffalo"/>
                <a:sym typeface="Buffalo"/>
              </a:rPr>
              <a:t>It is important that we tell someone when we are not happy with something someone is doing to us. Telling is the first part of fixing.</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20910" t="-79851" r="-13783" b="-59605"/>
            </a:stretch>
          </a:blipFill>
        </p:spPr>
      </p:sp>
      <p:sp>
        <p:nvSpPr>
          <p:cNvPr name="TextBox 3" id="3"/>
          <p:cNvSpPr txBox="true"/>
          <p:nvPr/>
        </p:nvSpPr>
        <p:spPr>
          <a:xfrm rot="0">
            <a:off x="1028700" y="437531"/>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OUR VALUE IS FRIENDSHIP</a:t>
            </a:r>
          </a:p>
        </p:txBody>
      </p:sp>
      <p:sp>
        <p:nvSpPr>
          <p:cNvPr name="TextBox 4" id="4"/>
          <p:cNvSpPr txBox="true"/>
          <p:nvPr/>
        </p:nvSpPr>
        <p:spPr>
          <a:xfrm rot="0">
            <a:off x="798701" y="9153525"/>
            <a:ext cx="84772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4</a:t>
            </a:r>
          </a:p>
        </p:txBody>
      </p:sp>
      <p:sp>
        <p:nvSpPr>
          <p:cNvPr name="TextBox 5" id="5"/>
          <p:cNvSpPr txBox="true"/>
          <p:nvPr/>
        </p:nvSpPr>
        <p:spPr>
          <a:xfrm rot="0">
            <a:off x="1028700" y="3104205"/>
            <a:ext cx="16230600" cy="3779520"/>
          </a:xfrm>
          <a:prstGeom prst="rect">
            <a:avLst/>
          </a:prstGeom>
        </p:spPr>
        <p:txBody>
          <a:bodyPr anchor="t" rtlCol="false" tIns="0" lIns="0" bIns="0" rIns="0">
            <a:spAutoFit/>
          </a:bodyPr>
          <a:lstStyle/>
          <a:p>
            <a:pPr algn="ctr">
              <a:lnSpc>
                <a:spcPts val="10080"/>
              </a:lnSpc>
              <a:spcBef>
                <a:spcPct val="0"/>
              </a:spcBef>
            </a:pPr>
            <a:r>
              <a:rPr lang="en-US" sz="7200">
                <a:solidFill>
                  <a:srgbClr val="A0705C"/>
                </a:solidFill>
                <a:latin typeface="Buffalo"/>
                <a:ea typeface="Buffalo"/>
                <a:cs typeface="Buffalo"/>
                <a:sym typeface="Buffalo"/>
              </a:rPr>
              <a:t>A friend has given you (or a friend) a nickname based on something you are unable to change.  You are ok with the nickname but are worried it might upset other people.  </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20910" t="-79851" r="-13783" b="-59605"/>
            </a:stretch>
          </a:blipFill>
        </p:spPr>
      </p:sp>
      <p:sp>
        <p:nvSpPr>
          <p:cNvPr name="Freeform 3" id="3"/>
          <p:cNvSpPr/>
          <p:nvPr/>
        </p:nvSpPr>
        <p:spPr>
          <a:xfrm flipH="false" flipV="false" rot="0">
            <a:off x="15064745" y="6665739"/>
            <a:ext cx="2885599" cy="3476625"/>
          </a:xfrm>
          <a:custGeom>
            <a:avLst/>
            <a:gdLst/>
            <a:ahLst/>
            <a:cxnLst/>
            <a:rect r="r" b="b" t="t" l="l"/>
            <a:pathLst>
              <a:path h="3476625" w="2885599">
                <a:moveTo>
                  <a:pt x="0" y="0"/>
                </a:moveTo>
                <a:lnTo>
                  <a:pt x="2885599" y="0"/>
                </a:lnTo>
                <a:lnTo>
                  <a:pt x="2885599" y="3476625"/>
                </a:lnTo>
                <a:lnTo>
                  <a:pt x="0" y="3476625"/>
                </a:lnTo>
                <a:lnTo>
                  <a:pt x="0" y="0"/>
                </a:lnTo>
                <a:close/>
              </a:path>
            </a:pathLst>
          </a:custGeom>
          <a:blipFill>
            <a:blip r:embed="rId4"/>
            <a:stretch>
              <a:fillRect l="0" t="0" r="0" b="0"/>
            </a:stretch>
          </a:blipFill>
        </p:spPr>
      </p:sp>
      <p:sp>
        <p:nvSpPr>
          <p:cNvPr name="TextBox 4" id="4"/>
          <p:cNvSpPr txBox="true"/>
          <p:nvPr/>
        </p:nvSpPr>
        <p:spPr>
          <a:xfrm rot="0">
            <a:off x="227480" y="3187065"/>
            <a:ext cx="17833041" cy="6146800"/>
          </a:xfrm>
          <a:prstGeom prst="rect">
            <a:avLst/>
          </a:prstGeom>
        </p:spPr>
        <p:txBody>
          <a:bodyPr anchor="t" rtlCol="false" tIns="0" lIns="0" bIns="0" rIns="0">
            <a:spAutoFit/>
          </a:bodyPr>
          <a:lstStyle/>
          <a:p>
            <a:pPr algn="ctr">
              <a:lnSpc>
                <a:spcPts val="9799"/>
              </a:lnSpc>
            </a:pPr>
            <a:r>
              <a:rPr lang="en-US" sz="6999">
                <a:solidFill>
                  <a:srgbClr val="A0705C"/>
                </a:solidFill>
                <a:latin typeface="Buffalo"/>
                <a:ea typeface="Buffalo"/>
                <a:cs typeface="Buffalo"/>
                <a:sym typeface="Buffalo"/>
              </a:rPr>
              <a:t>Is this an example of bullying?</a:t>
            </a:r>
          </a:p>
          <a:p>
            <a:pPr algn="ctr">
              <a:lnSpc>
                <a:spcPts val="9799"/>
              </a:lnSpc>
            </a:pPr>
            <a:r>
              <a:rPr lang="en-US" sz="6999">
                <a:solidFill>
                  <a:srgbClr val="A0705C"/>
                </a:solidFill>
                <a:latin typeface="Buffalo"/>
                <a:ea typeface="Buffalo"/>
                <a:cs typeface="Buffalo"/>
                <a:sym typeface="Buffalo"/>
              </a:rPr>
              <a:t>What is the red-line in this example? What is not ok here?</a:t>
            </a:r>
          </a:p>
          <a:p>
            <a:pPr algn="ctr">
              <a:lnSpc>
                <a:spcPts val="9799"/>
              </a:lnSpc>
            </a:pPr>
            <a:r>
              <a:rPr lang="en-US" sz="6999">
                <a:solidFill>
                  <a:srgbClr val="A0705C"/>
                </a:solidFill>
                <a:latin typeface="Buffalo"/>
                <a:ea typeface="Buffalo"/>
                <a:cs typeface="Buffalo"/>
                <a:sym typeface="Buffalo"/>
              </a:rPr>
              <a:t>What is the best way to solve it?</a:t>
            </a:r>
          </a:p>
          <a:p>
            <a:pPr algn="ctr">
              <a:lnSpc>
                <a:spcPts val="9799"/>
              </a:lnSpc>
            </a:pPr>
          </a:p>
          <a:p>
            <a:pPr algn="ctr">
              <a:lnSpc>
                <a:spcPts val="9799"/>
              </a:lnSpc>
            </a:pPr>
          </a:p>
        </p:txBody>
      </p:sp>
      <p:sp>
        <p:nvSpPr>
          <p:cNvPr name="TextBox 5" id="5"/>
          <p:cNvSpPr txBox="true"/>
          <p:nvPr/>
        </p:nvSpPr>
        <p:spPr>
          <a:xfrm rot="0">
            <a:off x="833371" y="9153525"/>
            <a:ext cx="84772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4</a:t>
            </a:r>
          </a:p>
        </p:txBody>
      </p:sp>
      <p:sp>
        <p:nvSpPr>
          <p:cNvPr name="TextBox 6" id="6"/>
          <p:cNvSpPr txBox="true"/>
          <p:nvPr/>
        </p:nvSpPr>
        <p:spPr>
          <a:xfrm rot="0">
            <a:off x="1028700" y="473033"/>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What do you think?</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20910" t="-79851" r="-13783" b="-59605"/>
            </a:stretch>
          </a:blipFill>
        </p:spPr>
      </p:sp>
      <p:sp>
        <p:nvSpPr>
          <p:cNvPr name="TextBox 3" id="3"/>
          <p:cNvSpPr txBox="true"/>
          <p:nvPr/>
        </p:nvSpPr>
        <p:spPr>
          <a:xfrm rot="0">
            <a:off x="2184797" y="3488898"/>
            <a:ext cx="13918406" cy="2797174"/>
          </a:xfrm>
          <a:prstGeom prst="rect">
            <a:avLst/>
          </a:prstGeom>
        </p:spPr>
        <p:txBody>
          <a:bodyPr anchor="t" rtlCol="false" tIns="0" lIns="0" bIns="0" rIns="0">
            <a:spAutoFit/>
          </a:bodyPr>
          <a:lstStyle/>
          <a:p>
            <a:pPr algn="ctr">
              <a:lnSpc>
                <a:spcPts val="11200"/>
              </a:lnSpc>
            </a:pPr>
            <a:r>
              <a:rPr lang="en-US" sz="8000">
                <a:solidFill>
                  <a:srgbClr val="A0705C"/>
                </a:solidFill>
                <a:latin typeface="Buffalo"/>
                <a:ea typeface="Buffalo"/>
                <a:cs typeface="Buffalo"/>
                <a:sym typeface="Buffalo"/>
              </a:rPr>
              <a:t>You might be ok with something that others are not.</a:t>
            </a:r>
          </a:p>
          <a:p>
            <a:pPr algn="ctr">
              <a:lnSpc>
                <a:spcPts val="11200"/>
              </a:lnSpc>
              <a:spcBef>
                <a:spcPct val="0"/>
              </a:spcBef>
            </a:pPr>
            <a:r>
              <a:rPr lang="en-US" sz="8000">
                <a:solidFill>
                  <a:srgbClr val="A0705C"/>
                </a:solidFill>
                <a:latin typeface="Buffalo"/>
                <a:ea typeface="Buffalo"/>
                <a:cs typeface="Buffalo"/>
                <a:sym typeface="Buffalo"/>
              </a:rPr>
              <a:t>Tell someone if you are not ok with something.</a:t>
            </a:r>
          </a:p>
        </p:txBody>
      </p:sp>
      <p:sp>
        <p:nvSpPr>
          <p:cNvPr name="Freeform 4" id="4"/>
          <p:cNvSpPr/>
          <p:nvPr/>
        </p:nvSpPr>
        <p:spPr>
          <a:xfrm flipH="false" flipV="false" rot="0">
            <a:off x="13491644" y="7728477"/>
            <a:ext cx="2748864" cy="2149841"/>
          </a:xfrm>
          <a:custGeom>
            <a:avLst/>
            <a:gdLst/>
            <a:ahLst/>
            <a:cxnLst/>
            <a:rect r="r" b="b" t="t" l="l"/>
            <a:pathLst>
              <a:path h="2149841" w="2748864">
                <a:moveTo>
                  <a:pt x="0" y="0"/>
                </a:moveTo>
                <a:lnTo>
                  <a:pt x="2748864" y="0"/>
                </a:lnTo>
                <a:lnTo>
                  <a:pt x="2748864" y="2149841"/>
                </a:lnTo>
                <a:lnTo>
                  <a:pt x="0" y="214984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5" id="5"/>
          <p:cNvSpPr txBox="true"/>
          <p:nvPr/>
        </p:nvSpPr>
        <p:spPr>
          <a:xfrm rot="0">
            <a:off x="1028700" y="437531"/>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OUR VALUE IS FRIENDSHIP</a:t>
            </a:r>
          </a:p>
        </p:txBody>
      </p:sp>
      <p:sp>
        <p:nvSpPr>
          <p:cNvPr name="TextBox 6" id="6"/>
          <p:cNvSpPr txBox="true"/>
          <p:nvPr/>
        </p:nvSpPr>
        <p:spPr>
          <a:xfrm rot="0">
            <a:off x="366070" y="9163050"/>
            <a:ext cx="1608981" cy="854075"/>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Milk Tea Font TH"/>
                <a:ea typeface="Milk Tea Font TH"/>
                <a:cs typeface="Milk Tea Font TH"/>
                <a:sym typeface="Milk Tea Font TH"/>
              </a:rPr>
              <a:t>Day 4</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F7F1EE"/>
        </a:solidFill>
      </p:bgPr>
    </p:bg>
    <p:spTree>
      <p:nvGrpSpPr>
        <p:cNvPr id="1" name=""/>
        <p:cNvGrpSpPr/>
        <p:nvPr/>
      </p:nvGrpSpPr>
      <p:grpSpPr>
        <a:xfrm>
          <a:off x="0" y="0"/>
          <a:ext cx="0" cy="0"/>
          <a:chOff x="0" y="0"/>
          <a:chExt cx="0" cy="0"/>
        </a:xfrm>
      </p:grpSpPr>
      <p:grpSp>
        <p:nvGrpSpPr>
          <p:cNvPr name="Group 2" id="2"/>
          <p:cNvGrpSpPr/>
          <p:nvPr/>
        </p:nvGrpSpPr>
        <p:grpSpPr>
          <a:xfrm rot="0">
            <a:off x="2086733" y="1414250"/>
            <a:ext cx="14114534" cy="7458501"/>
            <a:chOff x="0" y="0"/>
            <a:chExt cx="3717408" cy="1964379"/>
          </a:xfrm>
        </p:grpSpPr>
        <p:sp>
          <p:nvSpPr>
            <p:cNvPr name="Freeform 3" id="3"/>
            <p:cNvSpPr/>
            <p:nvPr/>
          </p:nvSpPr>
          <p:spPr>
            <a:xfrm flipH="false" flipV="false" rot="0">
              <a:off x="0" y="0"/>
              <a:ext cx="3717408" cy="1964379"/>
            </a:xfrm>
            <a:custGeom>
              <a:avLst/>
              <a:gdLst/>
              <a:ahLst/>
              <a:cxnLst/>
              <a:rect r="r" b="b" t="t" l="l"/>
              <a:pathLst>
                <a:path h="1964379" w="3717408">
                  <a:moveTo>
                    <a:pt x="0" y="0"/>
                  </a:moveTo>
                  <a:lnTo>
                    <a:pt x="3717408" y="0"/>
                  </a:lnTo>
                  <a:lnTo>
                    <a:pt x="3717408" y="1964379"/>
                  </a:lnTo>
                  <a:lnTo>
                    <a:pt x="0" y="1964379"/>
                  </a:lnTo>
                  <a:close/>
                </a:path>
              </a:pathLst>
            </a:custGeom>
            <a:solidFill>
              <a:srgbClr val="F7F1EE"/>
            </a:solidFill>
            <a:ln w="123825" cap="sq">
              <a:solidFill>
                <a:srgbClr val="2B3459"/>
              </a:solidFill>
              <a:prstDash val="solid"/>
              <a:miter/>
            </a:ln>
          </p:spPr>
        </p:sp>
        <p:sp>
          <p:nvSpPr>
            <p:cNvPr name="TextBox 4" id="4"/>
            <p:cNvSpPr txBox="true"/>
            <p:nvPr/>
          </p:nvSpPr>
          <p:spPr>
            <a:xfrm>
              <a:off x="0" y="-28575"/>
              <a:ext cx="3717408" cy="1992954"/>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7151825" y="5143500"/>
            <a:ext cx="3984351" cy="1807899"/>
          </a:xfrm>
          <a:custGeom>
            <a:avLst/>
            <a:gdLst/>
            <a:ahLst/>
            <a:cxnLst/>
            <a:rect r="r" b="b" t="t" l="l"/>
            <a:pathLst>
              <a:path h="1807899" w="3984351">
                <a:moveTo>
                  <a:pt x="0" y="0"/>
                </a:moveTo>
                <a:lnTo>
                  <a:pt x="3984350" y="0"/>
                </a:lnTo>
                <a:lnTo>
                  <a:pt x="3984350" y="1807899"/>
                </a:lnTo>
                <a:lnTo>
                  <a:pt x="0" y="1807899"/>
                </a:lnTo>
                <a:lnTo>
                  <a:pt x="0" y="0"/>
                </a:lnTo>
                <a:close/>
              </a:path>
            </a:pathLst>
          </a:custGeom>
          <a:blipFill>
            <a:blip r:embed="rId2">
              <a:alphaModFix amt="95000"/>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1479508">
            <a:off x="808072" y="484519"/>
            <a:ext cx="2027171" cy="2916792"/>
          </a:xfrm>
          <a:custGeom>
            <a:avLst/>
            <a:gdLst/>
            <a:ahLst/>
            <a:cxnLst/>
            <a:rect r="r" b="b" t="t" l="l"/>
            <a:pathLst>
              <a:path h="2916792" w="2027171">
                <a:moveTo>
                  <a:pt x="0" y="0"/>
                </a:moveTo>
                <a:lnTo>
                  <a:pt x="2027171" y="0"/>
                </a:lnTo>
                <a:lnTo>
                  <a:pt x="2027171" y="2916792"/>
                </a:lnTo>
                <a:lnTo>
                  <a:pt x="0" y="2916792"/>
                </a:lnTo>
                <a:lnTo>
                  <a:pt x="0" y="0"/>
                </a:lnTo>
                <a:close/>
              </a:path>
            </a:pathLst>
          </a:custGeom>
          <a:blipFill>
            <a:blip r:embed="rId4">
              <a:alphaModFix amt="99000"/>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195259">
            <a:off x="15118785" y="7006586"/>
            <a:ext cx="2027171" cy="2916792"/>
          </a:xfrm>
          <a:custGeom>
            <a:avLst/>
            <a:gdLst/>
            <a:ahLst/>
            <a:cxnLst/>
            <a:rect r="r" b="b" t="t" l="l"/>
            <a:pathLst>
              <a:path h="2916792" w="2027171">
                <a:moveTo>
                  <a:pt x="0" y="0"/>
                </a:moveTo>
                <a:lnTo>
                  <a:pt x="2027170" y="0"/>
                </a:lnTo>
                <a:lnTo>
                  <a:pt x="2027170" y="2916793"/>
                </a:lnTo>
                <a:lnTo>
                  <a:pt x="0" y="2916793"/>
                </a:lnTo>
                <a:lnTo>
                  <a:pt x="0" y="0"/>
                </a:lnTo>
                <a:close/>
              </a:path>
            </a:pathLst>
          </a:custGeom>
          <a:blipFill>
            <a:blip r:embed="rId4">
              <a:alphaModFix amt="99000"/>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1479508">
            <a:off x="1096204" y="729359"/>
            <a:ext cx="1255500" cy="1355466"/>
          </a:xfrm>
          <a:custGeom>
            <a:avLst/>
            <a:gdLst/>
            <a:ahLst/>
            <a:cxnLst/>
            <a:rect r="r" b="b" t="t" l="l"/>
            <a:pathLst>
              <a:path h="1355466" w="1255500">
                <a:moveTo>
                  <a:pt x="0" y="0"/>
                </a:moveTo>
                <a:lnTo>
                  <a:pt x="1255500" y="0"/>
                </a:lnTo>
                <a:lnTo>
                  <a:pt x="1255500" y="1355466"/>
                </a:lnTo>
                <a:lnTo>
                  <a:pt x="0" y="1355466"/>
                </a:lnTo>
                <a:lnTo>
                  <a:pt x="0" y="0"/>
                </a:lnTo>
                <a:close/>
              </a:path>
            </a:pathLst>
          </a:custGeom>
          <a:blipFill>
            <a:blip r:embed="rId6">
              <a:alphaModFix amt="99000"/>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195259">
            <a:off x="15167451" y="7359502"/>
            <a:ext cx="1255500" cy="1355466"/>
          </a:xfrm>
          <a:custGeom>
            <a:avLst/>
            <a:gdLst/>
            <a:ahLst/>
            <a:cxnLst/>
            <a:rect r="r" b="b" t="t" l="l"/>
            <a:pathLst>
              <a:path h="1355466" w="1255500">
                <a:moveTo>
                  <a:pt x="0" y="0"/>
                </a:moveTo>
                <a:lnTo>
                  <a:pt x="1255500" y="0"/>
                </a:lnTo>
                <a:lnTo>
                  <a:pt x="1255500" y="1355466"/>
                </a:lnTo>
                <a:lnTo>
                  <a:pt x="0" y="1355466"/>
                </a:lnTo>
                <a:lnTo>
                  <a:pt x="0" y="0"/>
                </a:lnTo>
                <a:close/>
              </a:path>
            </a:pathLst>
          </a:custGeom>
          <a:blipFill>
            <a:blip r:embed="rId6">
              <a:alphaModFix amt="99000"/>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1479508">
            <a:off x="2161191" y="1752410"/>
            <a:ext cx="834457" cy="900898"/>
          </a:xfrm>
          <a:custGeom>
            <a:avLst/>
            <a:gdLst/>
            <a:ahLst/>
            <a:cxnLst/>
            <a:rect r="r" b="b" t="t" l="l"/>
            <a:pathLst>
              <a:path h="900898" w="834457">
                <a:moveTo>
                  <a:pt x="0" y="0"/>
                </a:moveTo>
                <a:lnTo>
                  <a:pt x="834457" y="0"/>
                </a:lnTo>
                <a:lnTo>
                  <a:pt x="834457" y="900898"/>
                </a:lnTo>
                <a:lnTo>
                  <a:pt x="0" y="900898"/>
                </a:lnTo>
                <a:lnTo>
                  <a:pt x="0" y="0"/>
                </a:lnTo>
                <a:close/>
              </a:path>
            </a:pathLst>
          </a:custGeom>
          <a:blipFill>
            <a:blip r:embed="rId8">
              <a:alphaModFix amt="99000"/>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195259">
            <a:off x="16505550" y="7889975"/>
            <a:ext cx="834457" cy="900898"/>
          </a:xfrm>
          <a:custGeom>
            <a:avLst/>
            <a:gdLst/>
            <a:ahLst/>
            <a:cxnLst/>
            <a:rect r="r" b="b" t="t" l="l"/>
            <a:pathLst>
              <a:path h="900898" w="834457">
                <a:moveTo>
                  <a:pt x="0" y="0"/>
                </a:moveTo>
                <a:lnTo>
                  <a:pt x="834457" y="0"/>
                </a:lnTo>
                <a:lnTo>
                  <a:pt x="834457" y="900898"/>
                </a:lnTo>
                <a:lnTo>
                  <a:pt x="0" y="900898"/>
                </a:lnTo>
                <a:lnTo>
                  <a:pt x="0" y="0"/>
                </a:lnTo>
                <a:close/>
              </a:path>
            </a:pathLst>
          </a:custGeom>
          <a:blipFill>
            <a:blip r:embed="rId8">
              <a:alphaModFix amt="99000"/>
              <a:extLst>
                <a:ext uri="{96DAC541-7B7A-43D3-8B79-37D633B846F1}">
                  <asvg:svgBlip xmlns:asvg="http://schemas.microsoft.com/office/drawing/2016/SVG/main" r:embed="rId9"/>
                </a:ext>
              </a:extLst>
            </a:blip>
            <a:stretch>
              <a:fillRect l="0" t="0" r="0" b="0"/>
            </a:stretch>
          </a:blipFill>
        </p:spPr>
      </p:sp>
      <p:sp>
        <p:nvSpPr>
          <p:cNvPr name="Freeform 12" id="12"/>
          <p:cNvSpPr/>
          <p:nvPr/>
        </p:nvSpPr>
        <p:spPr>
          <a:xfrm flipH="false" flipV="false" rot="1599894">
            <a:off x="37768" y="7670855"/>
            <a:ext cx="3567779" cy="2403791"/>
          </a:xfrm>
          <a:custGeom>
            <a:avLst/>
            <a:gdLst/>
            <a:ahLst/>
            <a:cxnLst/>
            <a:rect r="r" b="b" t="t" l="l"/>
            <a:pathLst>
              <a:path h="2403791" w="3567779">
                <a:moveTo>
                  <a:pt x="0" y="0"/>
                </a:moveTo>
                <a:lnTo>
                  <a:pt x="3567779" y="0"/>
                </a:lnTo>
                <a:lnTo>
                  <a:pt x="3567779" y="2403791"/>
                </a:lnTo>
                <a:lnTo>
                  <a:pt x="0" y="2403791"/>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3" id="13"/>
          <p:cNvSpPr/>
          <p:nvPr/>
        </p:nvSpPr>
        <p:spPr>
          <a:xfrm flipH="false" flipV="false" rot="-7012157">
            <a:off x="14793084" y="301175"/>
            <a:ext cx="3908306" cy="2636478"/>
          </a:xfrm>
          <a:custGeom>
            <a:avLst/>
            <a:gdLst/>
            <a:ahLst/>
            <a:cxnLst/>
            <a:rect r="r" b="b" t="t" l="l"/>
            <a:pathLst>
              <a:path h="2636478" w="3908306">
                <a:moveTo>
                  <a:pt x="0" y="0"/>
                </a:moveTo>
                <a:lnTo>
                  <a:pt x="3908306" y="0"/>
                </a:lnTo>
                <a:lnTo>
                  <a:pt x="3908306" y="2636479"/>
                </a:lnTo>
                <a:lnTo>
                  <a:pt x="0" y="263647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4" id="14"/>
          <p:cNvSpPr txBox="true"/>
          <p:nvPr/>
        </p:nvSpPr>
        <p:spPr>
          <a:xfrm rot="0">
            <a:off x="2614027" y="7751485"/>
            <a:ext cx="13059947" cy="742950"/>
          </a:xfrm>
          <a:prstGeom prst="rect">
            <a:avLst/>
          </a:prstGeom>
        </p:spPr>
        <p:txBody>
          <a:bodyPr anchor="t" rtlCol="false" tIns="0" lIns="0" bIns="0" rIns="0">
            <a:spAutoFit/>
          </a:bodyPr>
          <a:lstStyle/>
          <a:p>
            <a:pPr algn="ctr" marL="0" indent="0" lvl="0">
              <a:lnSpc>
                <a:spcPts val="4800"/>
              </a:lnSpc>
              <a:spcBef>
                <a:spcPct val="0"/>
              </a:spcBef>
            </a:pPr>
            <a:r>
              <a:rPr lang="en-US" sz="6000" spc="-120">
                <a:solidFill>
                  <a:srgbClr val="A0705C"/>
                </a:solidFill>
                <a:latin typeface="Sailors"/>
                <a:ea typeface="Sailors"/>
                <a:cs typeface="Sailors"/>
                <a:sym typeface="Sailors"/>
              </a:rPr>
              <a:t>HOW CAN WE BE GOOD FRIENDS?</a:t>
            </a:r>
          </a:p>
        </p:txBody>
      </p:sp>
      <p:sp>
        <p:nvSpPr>
          <p:cNvPr name="TextBox 15" id="15"/>
          <p:cNvSpPr txBox="true"/>
          <p:nvPr/>
        </p:nvSpPr>
        <p:spPr>
          <a:xfrm rot="0">
            <a:off x="2350380" y="1666690"/>
            <a:ext cx="13587240" cy="1369695"/>
          </a:xfrm>
          <a:prstGeom prst="rect">
            <a:avLst/>
          </a:prstGeom>
        </p:spPr>
        <p:txBody>
          <a:bodyPr anchor="t" rtlCol="false" tIns="0" lIns="0" bIns="0" rIns="0">
            <a:spAutoFit/>
          </a:bodyPr>
          <a:lstStyle/>
          <a:p>
            <a:pPr algn="ctr">
              <a:lnSpc>
                <a:spcPts val="10080"/>
              </a:lnSpc>
              <a:spcBef>
                <a:spcPct val="0"/>
              </a:spcBef>
            </a:pPr>
            <a:r>
              <a:rPr lang="en-US" sz="7200" spc="1749">
                <a:solidFill>
                  <a:srgbClr val="2B3459"/>
                </a:solidFill>
                <a:latin typeface="Funtastic"/>
                <a:ea typeface="Funtastic"/>
                <a:cs typeface="Funtastic"/>
                <a:sym typeface="Funtastic"/>
              </a:rPr>
              <a:t>ANTI-BULLYING WEEK</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20910" t="-79851" r="-13783" b="-59605"/>
            </a:stretch>
          </a:blipFill>
        </p:spPr>
      </p:sp>
      <p:sp>
        <p:nvSpPr>
          <p:cNvPr name="Freeform 3" id="3"/>
          <p:cNvSpPr/>
          <p:nvPr/>
        </p:nvSpPr>
        <p:spPr>
          <a:xfrm flipH="false" flipV="false" rot="0">
            <a:off x="10152634" y="7316274"/>
            <a:ext cx="7580659" cy="2691134"/>
          </a:xfrm>
          <a:custGeom>
            <a:avLst/>
            <a:gdLst/>
            <a:ahLst/>
            <a:cxnLst/>
            <a:rect r="r" b="b" t="t" l="l"/>
            <a:pathLst>
              <a:path h="2691134" w="7580659">
                <a:moveTo>
                  <a:pt x="0" y="0"/>
                </a:moveTo>
                <a:lnTo>
                  <a:pt x="7580659" y="0"/>
                </a:lnTo>
                <a:lnTo>
                  <a:pt x="7580659" y="2691133"/>
                </a:lnTo>
                <a:lnTo>
                  <a:pt x="0" y="2691133"/>
                </a:lnTo>
                <a:lnTo>
                  <a:pt x="0" y="0"/>
                </a:lnTo>
                <a:close/>
              </a:path>
            </a:pathLst>
          </a:custGeom>
          <a:blipFill>
            <a:blip r:embed="rId3"/>
            <a:stretch>
              <a:fillRect l="0" t="0" r="0" b="0"/>
            </a:stretch>
          </a:blipFill>
        </p:spPr>
      </p:sp>
      <p:sp>
        <p:nvSpPr>
          <p:cNvPr name="TextBox 4" id="4"/>
          <p:cNvSpPr txBox="true"/>
          <p:nvPr/>
        </p:nvSpPr>
        <p:spPr>
          <a:xfrm rot="0">
            <a:off x="1028700" y="437531"/>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OUR VALUE IS FRIENDSHIP</a:t>
            </a:r>
          </a:p>
        </p:txBody>
      </p:sp>
      <p:sp>
        <p:nvSpPr>
          <p:cNvPr name="TextBox 5" id="5"/>
          <p:cNvSpPr txBox="true"/>
          <p:nvPr/>
        </p:nvSpPr>
        <p:spPr>
          <a:xfrm rot="0">
            <a:off x="832106" y="9143807"/>
            <a:ext cx="85025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5</a:t>
            </a:r>
          </a:p>
        </p:txBody>
      </p:sp>
      <p:sp>
        <p:nvSpPr>
          <p:cNvPr name="TextBox 6" id="6"/>
          <p:cNvSpPr txBox="true"/>
          <p:nvPr/>
        </p:nvSpPr>
        <p:spPr>
          <a:xfrm rot="0">
            <a:off x="216682" y="4208374"/>
            <a:ext cx="17854635" cy="1226820"/>
          </a:xfrm>
          <a:prstGeom prst="rect">
            <a:avLst/>
          </a:prstGeom>
        </p:spPr>
        <p:txBody>
          <a:bodyPr anchor="t" rtlCol="false" tIns="0" lIns="0" bIns="0" rIns="0">
            <a:spAutoFit/>
          </a:bodyPr>
          <a:lstStyle/>
          <a:p>
            <a:pPr algn="ctr">
              <a:lnSpc>
                <a:spcPts val="10080"/>
              </a:lnSpc>
              <a:spcBef>
                <a:spcPct val="0"/>
              </a:spcBef>
            </a:pPr>
            <a:r>
              <a:rPr lang="en-US" sz="7200">
                <a:solidFill>
                  <a:srgbClr val="A0705C"/>
                </a:solidFill>
                <a:latin typeface="Buffalo"/>
                <a:ea typeface="Buffalo"/>
                <a:cs typeface="Buffalo"/>
                <a:sym typeface="Buffalo"/>
              </a:rPr>
              <a:t>We all need to work together to stop bullying.</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20910" t="-79851" r="-13783" b="-59605"/>
            </a:stretch>
          </a:blipFill>
        </p:spPr>
      </p:sp>
      <p:sp>
        <p:nvSpPr>
          <p:cNvPr name="TextBox 3" id="3"/>
          <p:cNvSpPr txBox="true"/>
          <p:nvPr/>
        </p:nvSpPr>
        <p:spPr>
          <a:xfrm rot="0">
            <a:off x="1028700" y="437531"/>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OUR VALUE IS FRIENDSHIP</a:t>
            </a:r>
          </a:p>
        </p:txBody>
      </p:sp>
      <p:sp>
        <p:nvSpPr>
          <p:cNvPr name="TextBox 4" id="4"/>
          <p:cNvSpPr txBox="true"/>
          <p:nvPr/>
        </p:nvSpPr>
        <p:spPr>
          <a:xfrm rot="0">
            <a:off x="884109" y="9153525"/>
            <a:ext cx="85025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5</a:t>
            </a:r>
          </a:p>
        </p:txBody>
      </p:sp>
      <p:sp>
        <p:nvSpPr>
          <p:cNvPr name="TextBox 5" id="5"/>
          <p:cNvSpPr txBox="true"/>
          <p:nvPr/>
        </p:nvSpPr>
        <p:spPr>
          <a:xfrm rot="0">
            <a:off x="108341" y="2811814"/>
            <a:ext cx="18071318" cy="7235825"/>
          </a:xfrm>
          <a:prstGeom prst="rect">
            <a:avLst/>
          </a:prstGeom>
        </p:spPr>
        <p:txBody>
          <a:bodyPr anchor="t" rtlCol="false" tIns="0" lIns="0" bIns="0" rIns="0">
            <a:spAutoFit/>
          </a:bodyPr>
          <a:lstStyle/>
          <a:p>
            <a:pPr algn="ctr">
              <a:lnSpc>
                <a:spcPts val="7000"/>
              </a:lnSpc>
            </a:pPr>
            <a:r>
              <a:rPr lang="en-US" sz="5000">
                <a:solidFill>
                  <a:srgbClr val="A0705C"/>
                </a:solidFill>
                <a:latin typeface="Buffalo"/>
                <a:ea typeface="Buffalo"/>
                <a:cs typeface="Buffalo"/>
                <a:sym typeface="Buffalo"/>
              </a:rPr>
              <a:t>If you are feeling lonely or unhappy. </a:t>
            </a:r>
          </a:p>
          <a:p>
            <a:pPr algn="ctr">
              <a:lnSpc>
                <a:spcPts val="9799"/>
              </a:lnSpc>
            </a:pPr>
            <a:r>
              <a:rPr lang="en-US" sz="6999">
                <a:solidFill>
                  <a:srgbClr val="92524F"/>
                </a:solidFill>
                <a:latin typeface="Buffalo"/>
                <a:ea typeface="Buffalo"/>
                <a:cs typeface="Buffalo"/>
                <a:sym typeface="Buffalo"/>
              </a:rPr>
              <a:t>Tell an adult. </a:t>
            </a:r>
          </a:p>
          <a:p>
            <a:pPr algn="ctr">
              <a:lnSpc>
                <a:spcPts val="7000"/>
              </a:lnSpc>
            </a:pPr>
            <a:r>
              <a:rPr lang="en-US" sz="5000">
                <a:solidFill>
                  <a:srgbClr val="A0705C"/>
                </a:solidFill>
                <a:latin typeface="Buffalo"/>
                <a:ea typeface="Buffalo"/>
                <a:cs typeface="Buffalo"/>
                <a:sym typeface="Buffalo"/>
              </a:rPr>
              <a:t>If you someone is being unkind to you and has not stopped when you have asked them to. </a:t>
            </a:r>
          </a:p>
          <a:p>
            <a:pPr algn="ctr">
              <a:lnSpc>
                <a:spcPts val="9799"/>
              </a:lnSpc>
            </a:pPr>
            <a:r>
              <a:rPr lang="en-US" sz="6999">
                <a:solidFill>
                  <a:srgbClr val="92524F"/>
                </a:solidFill>
                <a:latin typeface="Buffalo"/>
                <a:ea typeface="Buffalo"/>
                <a:cs typeface="Buffalo"/>
                <a:sym typeface="Buffalo"/>
              </a:rPr>
              <a:t>Tell an adult. </a:t>
            </a:r>
          </a:p>
          <a:p>
            <a:pPr algn="ctr">
              <a:lnSpc>
                <a:spcPts val="7000"/>
              </a:lnSpc>
            </a:pPr>
            <a:r>
              <a:rPr lang="en-US" sz="5000">
                <a:solidFill>
                  <a:srgbClr val="A0705C"/>
                </a:solidFill>
                <a:latin typeface="Buffalo"/>
                <a:ea typeface="Buffalo"/>
                <a:cs typeface="Buffalo"/>
                <a:sym typeface="Buffalo"/>
              </a:rPr>
              <a:t>If you see someone being unkind. </a:t>
            </a:r>
          </a:p>
          <a:p>
            <a:pPr algn="ctr">
              <a:lnSpc>
                <a:spcPts val="9799"/>
              </a:lnSpc>
            </a:pPr>
            <a:r>
              <a:rPr lang="en-US" sz="6999">
                <a:solidFill>
                  <a:srgbClr val="92524F"/>
                </a:solidFill>
                <a:latin typeface="Buffalo"/>
                <a:ea typeface="Buffalo"/>
                <a:cs typeface="Buffalo"/>
                <a:sym typeface="Buffalo"/>
              </a:rPr>
              <a:t>Tell a an adult.</a:t>
            </a:r>
          </a:p>
          <a:p>
            <a:pPr algn="ctr">
              <a:lnSpc>
                <a:spcPts val="7000"/>
              </a:lnSpc>
              <a:spcBef>
                <a:spcPct val="0"/>
              </a:spcBef>
            </a:pPr>
          </a:p>
        </p:txBody>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20910" t="-79851" r="-13783" b="-59605"/>
            </a:stretch>
          </a:blipFill>
        </p:spPr>
      </p:sp>
      <p:sp>
        <p:nvSpPr>
          <p:cNvPr name="TextBox 3" id="3"/>
          <p:cNvSpPr txBox="true"/>
          <p:nvPr/>
        </p:nvSpPr>
        <p:spPr>
          <a:xfrm rot="0">
            <a:off x="1028700" y="437531"/>
            <a:ext cx="16230600" cy="3387724"/>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SOME ‘ONE OFF’ EXAMPLES AS SERIOUS AS BULLYING</a:t>
            </a:r>
          </a:p>
        </p:txBody>
      </p:sp>
      <p:sp>
        <p:nvSpPr>
          <p:cNvPr name="TextBox 4" id="4"/>
          <p:cNvSpPr txBox="true"/>
          <p:nvPr/>
        </p:nvSpPr>
        <p:spPr>
          <a:xfrm rot="0">
            <a:off x="884109" y="9153525"/>
            <a:ext cx="85025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5</a:t>
            </a:r>
          </a:p>
        </p:txBody>
      </p:sp>
      <p:sp>
        <p:nvSpPr>
          <p:cNvPr name="TextBox 5" id="5"/>
          <p:cNvSpPr txBox="true"/>
          <p:nvPr/>
        </p:nvSpPr>
        <p:spPr>
          <a:xfrm rot="0">
            <a:off x="0" y="4476007"/>
            <a:ext cx="18288000" cy="4238625"/>
          </a:xfrm>
          <a:prstGeom prst="rect">
            <a:avLst/>
          </a:prstGeom>
        </p:spPr>
        <p:txBody>
          <a:bodyPr anchor="t" rtlCol="false" tIns="0" lIns="0" bIns="0" rIns="0">
            <a:spAutoFit/>
          </a:bodyPr>
          <a:lstStyle/>
          <a:p>
            <a:pPr algn="ctr">
              <a:lnSpc>
                <a:spcPts val="8400"/>
              </a:lnSpc>
            </a:pPr>
            <a:r>
              <a:rPr lang="en-US" sz="6000">
                <a:solidFill>
                  <a:srgbClr val="A0705C"/>
                </a:solidFill>
                <a:latin typeface="Buffalo"/>
                <a:ea typeface="Buffalo"/>
                <a:cs typeface="Buffalo"/>
                <a:sym typeface="Buffalo"/>
              </a:rPr>
              <a:t>If someone could get physically hurt..</a:t>
            </a:r>
          </a:p>
          <a:p>
            <a:pPr algn="ctr">
              <a:lnSpc>
                <a:spcPts val="8400"/>
              </a:lnSpc>
            </a:pPr>
            <a:r>
              <a:rPr lang="en-US" sz="6000">
                <a:solidFill>
                  <a:srgbClr val="A0705C"/>
                </a:solidFill>
                <a:latin typeface="Buffalo"/>
                <a:ea typeface="Buffalo"/>
                <a:cs typeface="Buffalo"/>
                <a:sym typeface="Buffalo"/>
              </a:rPr>
              <a:t>If it is about about race (skin colour), religion (beliefs), disability or neurodivergence (what people need to help them), sexuality (who people love) or gender.</a:t>
            </a:r>
          </a:p>
          <a:p>
            <a:pPr algn="ctr">
              <a:lnSpc>
                <a:spcPts val="8400"/>
              </a:lnSpc>
              <a:spcBef>
                <a:spcPct val="0"/>
              </a:spcBef>
            </a:pP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20910" t="-79851" r="-13783" b="-59605"/>
            </a:stretch>
          </a:blipFill>
        </p:spPr>
      </p:sp>
      <p:sp>
        <p:nvSpPr>
          <p:cNvPr name="TextBox 3" id="3"/>
          <p:cNvSpPr txBox="true"/>
          <p:nvPr/>
        </p:nvSpPr>
        <p:spPr>
          <a:xfrm rot="0">
            <a:off x="1028700" y="49213"/>
            <a:ext cx="16230600" cy="1701799"/>
          </a:xfrm>
          <a:prstGeom prst="rect">
            <a:avLst/>
          </a:prstGeom>
        </p:spPr>
        <p:txBody>
          <a:bodyPr anchor="t" rtlCol="false" tIns="0" lIns="0" bIns="0" rIns="0">
            <a:spAutoFit/>
          </a:bodyPr>
          <a:lstStyle/>
          <a:p>
            <a:pPr algn="ctr">
              <a:lnSpc>
                <a:spcPts val="13300"/>
              </a:lnSpc>
            </a:pPr>
            <a:r>
              <a:rPr lang="en-US" sz="9500">
                <a:solidFill>
                  <a:srgbClr val="2B3459"/>
                </a:solidFill>
                <a:latin typeface="Sailors"/>
                <a:ea typeface="Sailors"/>
                <a:cs typeface="Sailors"/>
                <a:sym typeface="Sailors"/>
              </a:rPr>
              <a:t>OUR VALUE IS FRIENDSHIP</a:t>
            </a:r>
          </a:p>
        </p:txBody>
      </p:sp>
      <p:sp>
        <p:nvSpPr>
          <p:cNvPr name="TextBox 4" id="4"/>
          <p:cNvSpPr txBox="true"/>
          <p:nvPr/>
        </p:nvSpPr>
        <p:spPr>
          <a:xfrm rot="0">
            <a:off x="849440" y="9153525"/>
            <a:ext cx="850255" cy="863600"/>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Badger Script"/>
                <a:ea typeface="Badger Script"/>
                <a:cs typeface="Badger Script"/>
                <a:sym typeface="Badger Script"/>
              </a:rPr>
              <a:t>Day 5</a:t>
            </a:r>
          </a:p>
        </p:txBody>
      </p:sp>
      <p:sp>
        <p:nvSpPr>
          <p:cNvPr name="TextBox 5" id="5"/>
          <p:cNvSpPr txBox="true"/>
          <p:nvPr/>
        </p:nvSpPr>
        <p:spPr>
          <a:xfrm rot="0">
            <a:off x="651288" y="2805906"/>
            <a:ext cx="16985423" cy="5292725"/>
          </a:xfrm>
          <a:prstGeom prst="rect">
            <a:avLst/>
          </a:prstGeom>
        </p:spPr>
        <p:txBody>
          <a:bodyPr anchor="t" rtlCol="false" tIns="0" lIns="0" bIns="0" rIns="0">
            <a:spAutoFit/>
          </a:bodyPr>
          <a:lstStyle/>
          <a:p>
            <a:pPr algn="ctr">
              <a:lnSpc>
                <a:spcPts val="7000"/>
              </a:lnSpc>
            </a:pPr>
            <a:r>
              <a:rPr lang="en-US" sz="5000">
                <a:solidFill>
                  <a:srgbClr val="A0705C"/>
                </a:solidFill>
                <a:latin typeface="Buffalo"/>
                <a:ea typeface="Buffalo"/>
                <a:cs typeface="Buffalo"/>
                <a:sym typeface="Buffalo"/>
              </a:rPr>
              <a:t>Use Compassion</a:t>
            </a:r>
          </a:p>
          <a:p>
            <a:pPr algn="ctr">
              <a:lnSpc>
                <a:spcPts val="7000"/>
              </a:lnSpc>
            </a:pPr>
            <a:r>
              <a:rPr lang="en-US" sz="5000">
                <a:solidFill>
                  <a:srgbClr val="A0705C"/>
                </a:solidFill>
                <a:latin typeface="Buffalo"/>
                <a:ea typeface="Buffalo"/>
                <a:cs typeface="Buffalo"/>
                <a:sym typeface="Buffalo"/>
              </a:rPr>
              <a:t>If we are all having happy playtimes and being mindful of other people, people are less likely to be unkind.  Look out for other people. Think how your actions may effect others.</a:t>
            </a:r>
          </a:p>
          <a:p>
            <a:pPr algn="ctr">
              <a:lnSpc>
                <a:spcPts val="7000"/>
              </a:lnSpc>
            </a:pPr>
          </a:p>
          <a:p>
            <a:pPr algn="ctr">
              <a:lnSpc>
                <a:spcPts val="7000"/>
              </a:lnSpc>
              <a:spcBef>
                <a:spcPct val="0"/>
              </a:spcBef>
            </a:pPr>
            <a:r>
              <a:rPr lang="en-US" sz="5000">
                <a:solidFill>
                  <a:srgbClr val="A0705C"/>
                </a:solidFill>
                <a:latin typeface="Buffalo"/>
                <a:ea typeface="Buffalo"/>
                <a:cs typeface="Buffalo"/>
                <a:sym typeface="Buffalo"/>
              </a:rPr>
              <a:t>People can do unkind things and not realise it can be upsetting. They need to be told, calmly and politely.  If they carry on doing it, adults need to know.</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20910" t="-79851" r="-13783" b="-59605"/>
            </a:stretch>
          </a:blipFill>
        </p:spPr>
      </p:sp>
      <p:sp>
        <p:nvSpPr>
          <p:cNvPr name="Freeform 3" id="3"/>
          <p:cNvSpPr/>
          <p:nvPr/>
        </p:nvSpPr>
        <p:spPr>
          <a:xfrm flipH="false" flipV="false" rot="0">
            <a:off x="1274568" y="2323378"/>
            <a:ext cx="5172871" cy="6806409"/>
          </a:xfrm>
          <a:custGeom>
            <a:avLst/>
            <a:gdLst/>
            <a:ahLst/>
            <a:cxnLst/>
            <a:rect r="r" b="b" t="t" l="l"/>
            <a:pathLst>
              <a:path h="6806409" w="5172871">
                <a:moveTo>
                  <a:pt x="0" y="0"/>
                </a:moveTo>
                <a:lnTo>
                  <a:pt x="5172871" y="0"/>
                </a:lnTo>
                <a:lnTo>
                  <a:pt x="5172871" y="6806409"/>
                </a:lnTo>
                <a:lnTo>
                  <a:pt x="0" y="6806409"/>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4" id="4"/>
          <p:cNvSpPr txBox="true"/>
          <p:nvPr/>
        </p:nvSpPr>
        <p:spPr>
          <a:xfrm rot="0">
            <a:off x="452292" y="9163050"/>
            <a:ext cx="1644551" cy="854075"/>
          </a:xfrm>
          <a:prstGeom prst="rect">
            <a:avLst/>
          </a:prstGeom>
        </p:spPr>
        <p:txBody>
          <a:bodyPr anchor="t" rtlCol="false" tIns="0" lIns="0" bIns="0" rIns="0">
            <a:spAutoFit/>
          </a:bodyPr>
          <a:lstStyle/>
          <a:p>
            <a:pPr algn="ctr">
              <a:lnSpc>
                <a:spcPts val="7000"/>
              </a:lnSpc>
              <a:spcBef>
                <a:spcPct val="0"/>
              </a:spcBef>
            </a:pPr>
            <a:r>
              <a:rPr lang="en-US" sz="5000">
                <a:solidFill>
                  <a:srgbClr val="A0705C"/>
                </a:solidFill>
                <a:latin typeface="Milk Tea Font TH"/>
                <a:ea typeface="Milk Tea Font TH"/>
                <a:cs typeface="Milk Tea Font TH"/>
                <a:sym typeface="Milk Tea Font TH"/>
              </a:rPr>
              <a:t>Day 5</a:t>
            </a:r>
          </a:p>
        </p:txBody>
      </p:sp>
      <p:sp>
        <p:nvSpPr>
          <p:cNvPr name="TextBox 5" id="5"/>
          <p:cNvSpPr txBox="true"/>
          <p:nvPr/>
        </p:nvSpPr>
        <p:spPr>
          <a:xfrm rot="0">
            <a:off x="6945756" y="2478088"/>
            <a:ext cx="11342244" cy="5073649"/>
          </a:xfrm>
          <a:prstGeom prst="rect">
            <a:avLst/>
          </a:prstGeom>
        </p:spPr>
        <p:txBody>
          <a:bodyPr anchor="t" rtlCol="false" tIns="0" lIns="0" bIns="0" rIns="0">
            <a:spAutoFit/>
          </a:bodyPr>
          <a:lstStyle/>
          <a:p>
            <a:pPr algn="ctr">
              <a:lnSpc>
                <a:spcPts val="13300"/>
              </a:lnSpc>
            </a:pPr>
            <a:r>
              <a:rPr lang="en-US" sz="9500">
                <a:solidFill>
                  <a:srgbClr val="8A3D21"/>
                </a:solidFill>
                <a:latin typeface="Sailors"/>
                <a:ea typeface="Sailors"/>
                <a:cs typeface="Sailors"/>
                <a:sym typeface="Sailors"/>
              </a:rPr>
              <a:t>S </a:t>
            </a:r>
            <a:r>
              <a:rPr lang="en-US" sz="9500">
                <a:solidFill>
                  <a:srgbClr val="2B3459"/>
                </a:solidFill>
                <a:latin typeface="Sailors"/>
                <a:ea typeface="Sailors"/>
                <a:cs typeface="Sailors"/>
                <a:sym typeface="Sailors"/>
              </a:rPr>
              <a:t>T </a:t>
            </a:r>
            <a:r>
              <a:rPr lang="en-US" sz="9500">
                <a:solidFill>
                  <a:srgbClr val="92524F"/>
                </a:solidFill>
                <a:latin typeface="Sailors"/>
                <a:ea typeface="Sailors"/>
                <a:cs typeface="Sailors"/>
                <a:sym typeface="Sailors"/>
              </a:rPr>
              <a:t>O</a:t>
            </a:r>
            <a:r>
              <a:rPr lang="en-US" sz="9500">
                <a:solidFill>
                  <a:srgbClr val="2B3459"/>
                </a:solidFill>
                <a:latin typeface="Sailors"/>
                <a:ea typeface="Sailors"/>
                <a:cs typeface="Sailors"/>
                <a:sym typeface="Sailors"/>
              </a:rPr>
              <a:t> </a:t>
            </a:r>
            <a:r>
              <a:rPr lang="en-US" sz="9500">
                <a:solidFill>
                  <a:srgbClr val="92524F"/>
                </a:solidFill>
                <a:latin typeface="Sailors"/>
                <a:ea typeface="Sailors"/>
                <a:cs typeface="Sailors"/>
                <a:sym typeface="Sailors"/>
              </a:rPr>
              <a:t>P</a:t>
            </a:r>
            <a:r>
              <a:rPr lang="en-US" sz="9500">
                <a:solidFill>
                  <a:srgbClr val="2B3459"/>
                </a:solidFill>
                <a:latin typeface="Sailors"/>
                <a:ea typeface="Sailors"/>
                <a:cs typeface="Sailors"/>
                <a:sym typeface="Sailors"/>
              </a:rPr>
              <a:t> </a:t>
            </a:r>
          </a:p>
          <a:p>
            <a:pPr algn="ctr">
              <a:lnSpc>
                <a:spcPts val="13300"/>
              </a:lnSpc>
            </a:pPr>
          </a:p>
          <a:p>
            <a:pPr algn="ctr">
              <a:lnSpc>
                <a:spcPts val="13300"/>
              </a:lnSpc>
            </a:pPr>
            <a:r>
              <a:rPr lang="en-US" sz="9500">
                <a:solidFill>
                  <a:srgbClr val="2B3459"/>
                </a:solidFill>
                <a:latin typeface="Sailors"/>
                <a:ea typeface="Sailors"/>
                <a:cs typeface="Sailors"/>
                <a:sym typeface="Sailors"/>
              </a:rPr>
              <a:t>Tell</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F7F1EE"/>
        </a:solidFill>
      </p:bgPr>
    </p:bg>
    <p:spTree>
      <p:nvGrpSpPr>
        <p:cNvPr id="1" name=""/>
        <p:cNvGrpSpPr/>
        <p:nvPr/>
      </p:nvGrpSpPr>
      <p:grpSpPr>
        <a:xfrm>
          <a:off x="0" y="0"/>
          <a:ext cx="0" cy="0"/>
          <a:chOff x="0" y="0"/>
          <a:chExt cx="0" cy="0"/>
        </a:xfrm>
      </p:grpSpPr>
      <p:sp>
        <p:nvSpPr>
          <p:cNvPr name="Freeform 2" id="2"/>
          <p:cNvSpPr/>
          <p:nvPr/>
        </p:nvSpPr>
        <p:spPr>
          <a:xfrm flipH="false" flipV="false" rot="0">
            <a:off x="1028700" y="1028700"/>
            <a:ext cx="16230600" cy="7364635"/>
          </a:xfrm>
          <a:custGeom>
            <a:avLst/>
            <a:gdLst/>
            <a:ahLst/>
            <a:cxnLst/>
            <a:rect r="r" b="b" t="t" l="l"/>
            <a:pathLst>
              <a:path h="7364635" w="16230600">
                <a:moveTo>
                  <a:pt x="0" y="0"/>
                </a:moveTo>
                <a:lnTo>
                  <a:pt x="16230600" y="0"/>
                </a:lnTo>
                <a:lnTo>
                  <a:pt x="16230600" y="7364635"/>
                </a:lnTo>
                <a:lnTo>
                  <a:pt x="0" y="7364635"/>
                </a:lnTo>
                <a:lnTo>
                  <a:pt x="0" y="0"/>
                </a:lnTo>
                <a:close/>
              </a:path>
            </a:pathLst>
          </a:custGeom>
          <a:blipFill>
            <a:blip r:embed="rId2">
              <a:alphaModFix amt="10999"/>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0" y="5951760"/>
            <a:ext cx="18288000" cy="2441575"/>
          </a:xfrm>
          <a:prstGeom prst="rect">
            <a:avLst/>
          </a:prstGeom>
        </p:spPr>
        <p:txBody>
          <a:bodyPr anchor="t" rtlCol="false" tIns="0" lIns="0" bIns="0" rIns="0">
            <a:spAutoFit/>
          </a:bodyPr>
          <a:lstStyle/>
          <a:p>
            <a:pPr algn="ctr">
              <a:lnSpc>
                <a:spcPts val="9799"/>
              </a:lnSpc>
            </a:pPr>
            <a:r>
              <a:rPr lang="en-US" sz="6999">
                <a:solidFill>
                  <a:srgbClr val="2B3459"/>
                </a:solidFill>
                <a:latin typeface="TT Milks Script"/>
                <a:ea typeface="TT Milks Script"/>
                <a:cs typeface="TT Milks Script"/>
                <a:sym typeface="TT Milks Script"/>
              </a:rPr>
              <a:t>Do to others as you would have them do to you.</a:t>
            </a:r>
          </a:p>
          <a:p>
            <a:pPr algn="ctr">
              <a:lnSpc>
                <a:spcPts val="9799"/>
              </a:lnSpc>
              <a:spcBef>
                <a:spcPct val="0"/>
              </a:spcBef>
            </a:pPr>
            <a:r>
              <a:rPr lang="en-US" sz="6999">
                <a:solidFill>
                  <a:srgbClr val="2B3459"/>
                </a:solidFill>
                <a:latin typeface="TT Milks Script"/>
                <a:ea typeface="TT Milks Script"/>
                <a:cs typeface="TT Milks Script"/>
                <a:sym typeface="TT Milks Script"/>
              </a:rPr>
              <a:t>Luke 6:31</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9E7AEA92B0324E9038CCB1626FFD9A" ma:contentTypeVersion="16" ma:contentTypeDescription="Create a new document." ma:contentTypeScope="" ma:versionID="17ef88f6e318dcbe122ea98d139c7a2b">
  <xsd:schema xmlns:xsd="http://www.w3.org/2001/XMLSchema" xmlns:xs="http://www.w3.org/2001/XMLSchema" xmlns:p="http://schemas.microsoft.com/office/2006/metadata/properties" xmlns:ns2="b666f9c4-798f-48f8-bd4b-6a66e1f0edd7" xmlns:ns3="44c71e35-5448-428f-8156-1597a4747bc2" targetNamespace="http://schemas.microsoft.com/office/2006/metadata/properties" ma:root="true" ma:fieldsID="92f3a59214a85e5dc98442d831f9a1e4" ns2:_="" ns3:_="">
    <xsd:import namespace="b666f9c4-798f-48f8-bd4b-6a66e1f0edd7"/>
    <xsd:import namespace="44c71e35-5448-428f-8156-1597a4747bc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66f9c4-798f-48f8-bd4b-6a66e1f0edd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17afdaa-ed64-4dc3-b5a1-39736030f3b6"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2" nillable="true" ma:displayName="Location" ma:descrip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c71e35-5448-428f-8156-1597a4747bc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240f1e3-36a6-47b0-83f8-2448a1d543e2}" ma:internalName="TaxCatchAll" ma:showField="CatchAllData" ma:web="44c71e35-5448-428f-8156-1597a4747bc2">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666f9c4-798f-48f8-bd4b-6a66e1f0edd7">
      <Terms xmlns="http://schemas.microsoft.com/office/infopath/2007/PartnerControls"/>
    </lcf76f155ced4ddcb4097134ff3c332f>
    <TaxCatchAll xmlns="44c71e35-5448-428f-8156-1597a4747bc2" xsi:nil="true"/>
  </documentManagement>
</p:properties>
</file>

<file path=customXml/itemProps1.xml><?xml version="1.0" encoding="utf-8"?>
<ds:datastoreItem xmlns:ds="http://schemas.openxmlformats.org/officeDocument/2006/customXml" ds:itemID="{7969D5B9-FFA5-4525-8D37-C2332BAECF5D}"/>
</file>

<file path=customXml/itemProps2.xml><?xml version="1.0" encoding="utf-8"?>
<ds:datastoreItem xmlns:ds="http://schemas.openxmlformats.org/officeDocument/2006/customXml" ds:itemID="{A6EC01D3-2AE5-46D8-AB1C-FF65D6C2EAA7}"/>
</file>

<file path=customXml/itemProps3.xml><?xml version="1.0" encoding="utf-8"?>
<ds:datastoreItem xmlns:ds="http://schemas.openxmlformats.org/officeDocument/2006/customXml" ds:itemID="{C342E43D-522E-4FBF-BCFA-E66D9D958954}"/>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KS2 ANTI-BULLYING WEEK</dc:title>
  <cp:revision>1</cp:revision>
  <dcterms:created xsi:type="dcterms:W3CDTF">2006-08-16T00:00:00Z</dcterms:created>
  <dcterms:modified xsi:type="dcterms:W3CDTF">2011-08-01T06:04:30Z</dcterms:modified>
  <dc:identifier>DAG4I9uVE2Y</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0x010100509E7AEA92B0324E9038CCB1626FFD9A</vt:lpwstr>
  </property>
</Properties>
</file>